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329" r:id="rId2"/>
    <p:sldId id="335" r:id="rId3"/>
    <p:sldId id="341" r:id="rId4"/>
    <p:sldId id="342" r:id="rId5"/>
    <p:sldId id="343" r:id="rId6"/>
    <p:sldId id="336" r:id="rId7"/>
    <p:sldId id="345" r:id="rId8"/>
    <p:sldId id="346" r:id="rId9"/>
    <p:sldId id="347" r:id="rId10"/>
    <p:sldId id="348" r:id="rId11"/>
    <p:sldId id="349" r:id="rId12"/>
    <p:sldId id="350" r:id="rId13"/>
    <p:sldId id="351" r:id="rId14"/>
    <p:sldId id="352" r:id="rId15"/>
    <p:sldId id="353" r:id="rId16"/>
    <p:sldId id="337" r:id="rId17"/>
    <p:sldId id="339" r:id="rId18"/>
    <p:sldId id="354" r:id="rId19"/>
    <p:sldId id="372" r:id="rId20"/>
    <p:sldId id="373" r:id="rId21"/>
    <p:sldId id="338" r:id="rId22"/>
    <p:sldId id="369" r:id="rId23"/>
    <p:sldId id="371"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3B083"/>
    <a:srgbClr val="FEFB0A"/>
    <a:srgbClr val="6E8360"/>
    <a:srgbClr val="8FAADC"/>
    <a:srgbClr val="FFD966"/>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2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FEEA60-F9C1-45E9-9AC9-D8A4CA59E0C2}" type="datetimeFigureOut">
              <a:rPr lang="zh-CN" altLang="en-US" smtClean="0"/>
              <a:t>2023/12/25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BA6874-4D86-4E85-B888-51AD82F85C17}" type="slidenum">
              <a:rPr lang="zh-CN" altLang="en-US" smtClean="0"/>
              <a:t>‹#›</a:t>
            </a:fld>
            <a:endParaRPr lang="zh-CN" altLang="en-US"/>
          </a:p>
        </p:txBody>
      </p:sp>
    </p:spTree>
    <p:extLst>
      <p:ext uri="{BB962C8B-B14F-4D97-AF65-F5344CB8AC3E}">
        <p14:creationId xmlns:p14="http://schemas.microsoft.com/office/powerpoint/2010/main" val="1549396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基于随机邻居像素块的深度循环学习极化</a:t>
            </a:r>
            <a:r>
              <a:rPr lang="en-US" altLang="zh-CN" dirty="0"/>
              <a:t>SAR</a:t>
            </a:r>
            <a:r>
              <a:rPr lang="zh-CN" altLang="en-US" dirty="0"/>
              <a:t>图像分类</a:t>
            </a: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634212-A9A7-4B0A-843A-3259CA58953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18593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12</a:t>
            </a:fld>
            <a:endParaRPr lang="zh-CN" altLang="en-US"/>
          </a:p>
        </p:txBody>
      </p:sp>
    </p:spTree>
    <p:extLst>
      <p:ext uri="{BB962C8B-B14F-4D97-AF65-F5344CB8AC3E}">
        <p14:creationId xmlns:p14="http://schemas.microsoft.com/office/powerpoint/2010/main" val="3785010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之前介绍的工作都是在进行单个像素的分类，这种对单个像素的分类很容易导致出现椒盐现象（即同一地物内部出现许多散点状的其他类型的点）。</a:t>
            </a:r>
            <a:endParaRPr lang="en-US" altLang="zh-CN" dirty="0"/>
          </a:p>
          <a:p>
            <a:r>
              <a:rPr lang="zh-CN" altLang="en-US" dirty="0"/>
              <a:t>因此这篇文章做了它的第四步工作，基于概率图模型的分类优化，使用条件随机模型来优化，抑制、减轻分类时产生的这种类</a:t>
            </a:r>
            <a:r>
              <a:rPr lang="en-US" altLang="zh-CN" dirty="0"/>
              <a:t>’</a:t>
            </a:r>
            <a:r>
              <a:rPr lang="zh-CN" altLang="en-US" dirty="0"/>
              <a:t>内椒</a:t>
            </a:r>
            <a:r>
              <a:rPr lang="en-US" altLang="zh-CN" dirty="0"/>
              <a:t>’</a:t>
            </a:r>
            <a:r>
              <a:rPr lang="zh-CN" altLang="en-US" dirty="0"/>
              <a:t>盐现象。</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13</a:t>
            </a:fld>
            <a:endParaRPr lang="zh-CN" altLang="en-US"/>
          </a:p>
        </p:txBody>
      </p:sp>
    </p:spTree>
    <p:extLst>
      <p:ext uri="{BB962C8B-B14F-4D97-AF65-F5344CB8AC3E}">
        <p14:creationId xmlns:p14="http://schemas.microsoft.com/office/powerpoint/2010/main" val="2249734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概率图模型的分类优化通过最小化能量函数来实现，通过综合考虑空间上近距离的点的类别来优化，以减轻椒盐现象。</a:t>
            </a:r>
            <a:endParaRPr lang="en-US" altLang="zh-CN" dirty="0"/>
          </a:p>
          <a:p>
            <a:r>
              <a:rPr lang="zh-CN" altLang="en-US" dirty="0"/>
              <a:t>我们看一下这个具体的能量函数设计。</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14</a:t>
            </a:fld>
            <a:endParaRPr lang="zh-CN" altLang="en-US"/>
          </a:p>
        </p:txBody>
      </p:sp>
    </p:spTree>
    <p:extLst>
      <p:ext uri="{BB962C8B-B14F-4D97-AF65-F5344CB8AC3E}">
        <p14:creationId xmlns:p14="http://schemas.microsoft.com/office/powerpoint/2010/main" val="2040425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这是一个整体的伪代码的算法流程。先</a:t>
            </a:r>
            <a:r>
              <a:rPr lang="en-US" altLang="zh-CN" dirty="0"/>
              <a:t>…</a:t>
            </a:r>
            <a:r>
              <a:rPr lang="zh-CN" altLang="en-US" dirty="0"/>
              <a:t>再</a:t>
            </a:r>
            <a:r>
              <a:rPr lang="en-US" altLang="zh-CN" dirty="0"/>
              <a:t>…   … …</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15</a:t>
            </a:fld>
            <a:endParaRPr lang="zh-CN" altLang="en-US"/>
          </a:p>
        </p:txBody>
      </p:sp>
    </p:spTree>
    <p:extLst>
      <p:ext uri="{BB962C8B-B14F-4D97-AF65-F5344CB8AC3E}">
        <p14:creationId xmlns:p14="http://schemas.microsoft.com/office/powerpoint/2010/main" val="528619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实验的数据集采用的是三个数据集，分别是</a:t>
            </a:r>
            <a:r>
              <a:rPr lang="en-US" altLang="zh-CN" dirty="0"/>
              <a:t>… … …</a:t>
            </a:r>
            <a:endParaRPr lang="zh-CN" altLang="en-US" dirty="0"/>
          </a:p>
        </p:txBody>
      </p:sp>
      <p:sp>
        <p:nvSpPr>
          <p:cNvPr id="4" name="灯片编号占位符 3"/>
          <p:cNvSpPr>
            <a:spLocks noGrp="1"/>
          </p:cNvSpPr>
          <p:nvPr>
            <p:ph type="sldNum" sz="quarter" idx="5"/>
          </p:nvPr>
        </p:nvSpPr>
        <p:spPr/>
        <p:txBody>
          <a:bodyPr/>
          <a:lstStyle/>
          <a:p>
            <a:fld id="{DFBA6874-4D86-4E85-B888-51AD82F85C17}" type="slidenum">
              <a:rPr lang="zh-CN" altLang="en-US" smtClean="0"/>
              <a:t>17</a:t>
            </a:fld>
            <a:endParaRPr lang="zh-CN" altLang="en-US"/>
          </a:p>
        </p:txBody>
      </p:sp>
    </p:spTree>
    <p:extLst>
      <p:ext uri="{BB962C8B-B14F-4D97-AF65-F5344CB8AC3E}">
        <p14:creationId xmlns:p14="http://schemas.microsoft.com/office/powerpoint/2010/main" val="2920245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实验对比的方法分为以下几个：</a:t>
            </a:r>
            <a:r>
              <a:rPr lang="en-US" altLang="zh-CN" dirty="0"/>
              <a:t>12345…</a:t>
            </a:r>
            <a:endParaRPr lang="zh-CN" altLang="en-US" dirty="0"/>
          </a:p>
        </p:txBody>
      </p:sp>
      <p:sp>
        <p:nvSpPr>
          <p:cNvPr id="4" name="灯片编号占位符 3"/>
          <p:cNvSpPr>
            <a:spLocks noGrp="1"/>
          </p:cNvSpPr>
          <p:nvPr>
            <p:ph type="sldNum" sz="quarter" idx="5"/>
          </p:nvPr>
        </p:nvSpPr>
        <p:spPr/>
        <p:txBody>
          <a:bodyPr/>
          <a:lstStyle/>
          <a:p>
            <a:fld id="{DFBA6874-4D86-4E85-B888-51AD82F85C17}" type="slidenum">
              <a:rPr lang="zh-CN" altLang="en-US" smtClean="0"/>
              <a:t>18</a:t>
            </a:fld>
            <a:endParaRPr lang="zh-CN" altLang="en-US"/>
          </a:p>
        </p:txBody>
      </p:sp>
    </p:spTree>
    <p:extLst>
      <p:ext uri="{BB962C8B-B14F-4D97-AF65-F5344CB8AC3E}">
        <p14:creationId xmlns:p14="http://schemas.microsoft.com/office/powerpoint/2010/main" val="2309211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实验效果上就是说自己的方法比较好，性能优秀。</a:t>
            </a:r>
            <a:endParaRPr lang="en-US" altLang="zh-CN" dirty="0"/>
          </a:p>
          <a:p>
            <a:r>
              <a:rPr lang="zh-CN" altLang="en-US" dirty="0"/>
              <a:t>其实这块感觉因为对比方法设计的原因，因为这篇文章本身是相当于加了一个概率图优化的后处理，对比方法都没有加这个后处理，所以感觉他这个对比还挺鸡贼的。</a:t>
            </a:r>
          </a:p>
        </p:txBody>
      </p:sp>
      <p:sp>
        <p:nvSpPr>
          <p:cNvPr id="4" name="灯片编号占位符 3"/>
          <p:cNvSpPr>
            <a:spLocks noGrp="1"/>
          </p:cNvSpPr>
          <p:nvPr>
            <p:ph type="sldNum" sz="quarter" idx="5"/>
          </p:nvPr>
        </p:nvSpPr>
        <p:spPr/>
        <p:txBody>
          <a:bodyPr/>
          <a:lstStyle/>
          <a:p>
            <a:fld id="{DFBA6874-4D86-4E85-B888-51AD82F85C17}" type="slidenum">
              <a:rPr lang="zh-CN" altLang="en-US" smtClean="0"/>
              <a:t>19</a:t>
            </a:fld>
            <a:endParaRPr lang="zh-CN" altLang="en-US"/>
          </a:p>
        </p:txBody>
      </p:sp>
    </p:spTree>
    <p:extLst>
      <p:ext uri="{BB962C8B-B14F-4D97-AF65-F5344CB8AC3E}">
        <p14:creationId xmlns:p14="http://schemas.microsoft.com/office/powerpoint/2010/main" val="754942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效果对比图我选取了其中一张贴出来，可以看到这个前几个方法由于没有加后处理手段都在类内存在相当数量的噪点，就是有着明显的椒盐现象。</a:t>
            </a:r>
            <a:endParaRPr lang="en-US" altLang="zh-CN" dirty="0"/>
          </a:p>
          <a:p>
            <a:r>
              <a:rPr lang="zh-CN" altLang="en-US" dirty="0"/>
              <a:t>而这篇论文提出的方法，就是最后一张图，由于它加了这个概率图优化的后处理手段，就是在类内基本没有什么噪点，所以整个看起来就比较清楚好看。</a:t>
            </a:r>
          </a:p>
        </p:txBody>
      </p:sp>
      <p:sp>
        <p:nvSpPr>
          <p:cNvPr id="4" name="灯片编号占位符 3"/>
          <p:cNvSpPr>
            <a:spLocks noGrp="1"/>
          </p:cNvSpPr>
          <p:nvPr>
            <p:ph type="sldNum" sz="quarter" idx="5"/>
          </p:nvPr>
        </p:nvSpPr>
        <p:spPr/>
        <p:txBody>
          <a:bodyPr/>
          <a:lstStyle/>
          <a:p>
            <a:fld id="{DFBA6874-4D86-4E85-B888-51AD82F85C17}" type="slidenum">
              <a:rPr lang="zh-CN" altLang="en-US" smtClean="0"/>
              <a:t>20</a:t>
            </a:fld>
            <a:endParaRPr lang="zh-CN" altLang="en-US"/>
          </a:p>
        </p:txBody>
      </p:sp>
    </p:spTree>
    <p:extLst>
      <p:ext uri="{BB962C8B-B14F-4D97-AF65-F5344CB8AC3E}">
        <p14:creationId xmlns:p14="http://schemas.microsoft.com/office/powerpoint/2010/main" val="2325115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缺点：因为这篇文章的处理方法他没有说，但是其实就是假定了同类别地物之间是很相似的，所以可以用它这种样本序列的构造方法来构建。</a:t>
            </a:r>
            <a:endParaRPr lang="en-US" altLang="zh-CN" dirty="0"/>
          </a:p>
          <a:p>
            <a:r>
              <a:rPr lang="zh-CN" altLang="en-US" dirty="0"/>
              <a:t>但是实际上的数据集不太可能这么理想，可能会有一些问题。</a:t>
            </a:r>
          </a:p>
        </p:txBody>
      </p:sp>
      <p:sp>
        <p:nvSpPr>
          <p:cNvPr id="4" name="灯片编号占位符 3"/>
          <p:cNvSpPr>
            <a:spLocks noGrp="1"/>
          </p:cNvSpPr>
          <p:nvPr>
            <p:ph type="sldNum" sz="quarter" idx="5"/>
          </p:nvPr>
        </p:nvSpPr>
        <p:spPr/>
        <p:txBody>
          <a:bodyPr/>
          <a:lstStyle/>
          <a:p>
            <a:fld id="{DFBA6874-4D86-4E85-B888-51AD82F85C17}" type="slidenum">
              <a:rPr lang="zh-CN" altLang="en-US" smtClean="0"/>
              <a:t>22</a:t>
            </a:fld>
            <a:endParaRPr lang="zh-CN" altLang="en-US"/>
          </a:p>
        </p:txBody>
      </p:sp>
    </p:spTree>
    <p:extLst>
      <p:ext uri="{BB962C8B-B14F-4D97-AF65-F5344CB8AC3E}">
        <p14:creationId xmlns:p14="http://schemas.microsoft.com/office/powerpoint/2010/main" val="2628484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Arial" panose="020B0604020202020204" pitchFamily="34" charset="0"/>
              </a:rPr>
              <a:t>SAR</a:t>
            </a:r>
            <a:r>
              <a:rPr lang="zh-CN" altLang="en-US" b="0" i="0" dirty="0">
                <a:solidFill>
                  <a:srgbClr val="333333"/>
                </a:solidFill>
                <a:effectLst/>
                <a:latin typeface="Arial" panose="020B0604020202020204" pitchFamily="34" charset="0"/>
              </a:rPr>
              <a:t>，合成孔径雷达，是一种主动式的对地观测系统，可安装在飞机、卫星、宇宙飞船等飞行平台上，全天时、全天候对地实施观测、并具有一定的地表穿透能力。</a:t>
            </a:r>
            <a:endParaRPr lang="en-US" altLang="zh-CN" b="0" i="0" dirty="0">
              <a:solidFill>
                <a:srgbClr val="333333"/>
              </a:solidFill>
              <a:effectLst/>
              <a:latin typeface="Arial" panose="020B0604020202020204" pitchFamily="34" charset="0"/>
            </a:endParaRPr>
          </a:p>
          <a:p>
            <a:r>
              <a:rPr lang="zh-CN" altLang="en-US" b="0" i="0" dirty="0">
                <a:solidFill>
                  <a:srgbClr val="333333"/>
                </a:solidFill>
                <a:effectLst/>
                <a:latin typeface="Helvetica Neue"/>
              </a:rPr>
              <a:t>它的工作流程是发送电磁波，雷达天线收集，数字化，再将数据传输到地面站系统进行存储以供后续使用。</a:t>
            </a:r>
            <a:endParaRPr lang="en-US" altLang="zh-CN" b="0" i="0" dirty="0">
              <a:solidFill>
                <a:srgbClr val="333333"/>
              </a:solidFill>
              <a:effectLst/>
              <a:latin typeface="Arial" panose="020B0604020202020204" pitchFamily="34" charset="0"/>
            </a:endParaRPr>
          </a:p>
          <a:p>
            <a:r>
              <a:rPr lang="zh-CN" altLang="en-US" b="0" i="0" dirty="0">
                <a:solidFill>
                  <a:srgbClr val="333333"/>
                </a:solidFill>
                <a:effectLst/>
                <a:latin typeface="Arial" panose="020B0604020202020204" pitchFamily="34" charset="0"/>
              </a:rPr>
              <a:t>不同的地面物体对电磁波的散射能力不同，雷达天线收集到的数据也因不同的地面物体呈现不同的情况。 因此发展出了广泛的应用，如地面物体分类、海岸线提取、船舰检测等。</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3</a:t>
            </a:fld>
            <a:endParaRPr lang="zh-CN" altLang="en-US"/>
          </a:p>
        </p:txBody>
      </p:sp>
    </p:spTree>
    <p:extLst>
      <p:ext uri="{BB962C8B-B14F-4D97-AF65-F5344CB8AC3E}">
        <p14:creationId xmlns:p14="http://schemas.microsoft.com/office/powerpoint/2010/main" val="2602715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接下来介绍一下</a:t>
            </a:r>
            <a:r>
              <a:rPr lang="en-US" altLang="zh-CN" dirty="0"/>
              <a:t>SAR</a:t>
            </a:r>
            <a:r>
              <a:rPr lang="zh-CN" altLang="en-US" dirty="0"/>
              <a:t>图像的具体数据组成，就像普通图像是由</a:t>
            </a:r>
            <a:r>
              <a:rPr lang="en-US" altLang="zh-CN" dirty="0"/>
              <a:t>RGB</a:t>
            </a:r>
            <a:r>
              <a:rPr lang="zh-CN" altLang="en-US" dirty="0"/>
              <a:t>三个分量组成。本文提到的</a:t>
            </a:r>
            <a:r>
              <a:rPr kumimoji="0" lang="en-US" altLang="zh-CN" sz="1200" b="1" i="0" u="none" strike="noStrike" kern="0" cap="none" normalizeH="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Polarimetric SAR</a:t>
            </a:r>
            <a:r>
              <a:rPr lang="zh-CN" altLang="en-US" sz="1200" kern="1200" noProof="0" dirty="0">
                <a:solidFill>
                  <a:schemeClr val="tx1"/>
                </a:solidFill>
                <a:latin typeface="+mn-lt"/>
                <a:ea typeface="+mn-ea"/>
                <a:cs typeface="+mn-cs"/>
              </a:rPr>
              <a:t>由</a:t>
            </a:r>
            <a:r>
              <a:rPr lang="en-US" altLang="zh-CN" sz="1200" kern="1200" noProof="0" dirty="0">
                <a:solidFill>
                  <a:schemeClr val="tx1"/>
                </a:solidFill>
                <a:latin typeface="+mn-lt"/>
                <a:ea typeface="+mn-ea"/>
                <a:cs typeface="+mn-cs"/>
              </a:rPr>
              <a:t>VV</a:t>
            </a:r>
            <a:r>
              <a:rPr lang="zh-CN" altLang="en-US" sz="1200" kern="1200" noProof="0" dirty="0">
                <a:solidFill>
                  <a:schemeClr val="tx1"/>
                </a:solidFill>
                <a:latin typeface="+mn-lt"/>
                <a:ea typeface="+mn-ea"/>
                <a:cs typeface="+mn-cs"/>
              </a:rPr>
              <a:t>，</a:t>
            </a:r>
            <a:r>
              <a:rPr lang="en-US" altLang="zh-CN" sz="1200" kern="1200" noProof="0" dirty="0">
                <a:solidFill>
                  <a:schemeClr val="tx1"/>
                </a:solidFill>
                <a:latin typeface="+mn-lt"/>
                <a:ea typeface="+mn-ea"/>
                <a:cs typeface="+mn-cs"/>
              </a:rPr>
              <a:t>VH</a:t>
            </a:r>
            <a:r>
              <a:rPr lang="zh-CN" altLang="en-US" sz="1200" kern="1200" noProof="0" dirty="0">
                <a:solidFill>
                  <a:schemeClr val="tx1"/>
                </a:solidFill>
                <a:latin typeface="+mn-lt"/>
                <a:ea typeface="+mn-ea"/>
                <a:cs typeface="+mn-cs"/>
              </a:rPr>
              <a:t>，</a:t>
            </a:r>
            <a:r>
              <a:rPr lang="en-US" altLang="zh-CN" sz="1200" kern="1200" noProof="0" dirty="0">
                <a:solidFill>
                  <a:schemeClr val="tx1"/>
                </a:solidFill>
                <a:latin typeface="+mn-lt"/>
                <a:ea typeface="+mn-ea"/>
                <a:cs typeface="+mn-cs"/>
              </a:rPr>
              <a:t>HV</a:t>
            </a:r>
            <a:r>
              <a:rPr lang="zh-CN" altLang="en-US" sz="1200" kern="1200" noProof="0" dirty="0">
                <a:solidFill>
                  <a:schemeClr val="tx1"/>
                </a:solidFill>
                <a:latin typeface="+mn-lt"/>
                <a:ea typeface="+mn-ea"/>
                <a:cs typeface="+mn-cs"/>
              </a:rPr>
              <a:t>，</a:t>
            </a:r>
            <a:r>
              <a:rPr lang="en-US" altLang="zh-CN" sz="1200" kern="1200" noProof="0" dirty="0">
                <a:solidFill>
                  <a:schemeClr val="tx1"/>
                </a:solidFill>
                <a:latin typeface="+mn-lt"/>
                <a:ea typeface="+mn-ea"/>
                <a:cs typeface="+mn-cs"/>
              </a:rPr>
              <a:t>HH</a:t>
            </a:r>
            <a:r>
              <a:rPr lang="zh-CN" altLang="en-US" sz="1200" kern="1200" noProof="0" dirty="0">
                <a:solidFill>
                  <a:schemeClr val="tx1"/>
                </a:solidFill>
                <a:latin typeface="+mn-lt"/>
                <a:ea typeface="+mn-ea"/>
                <a:cs typeface="+mn-cs"/>
              </a:rPr>
              <a:t>四个分量组成。</a:t>
            </a:r>
            <a:endParaRPr lang="en-US" altLang="zh-CN" sz="1200" kern="1200" noProof="0" dirty="0">
              <a:solidFill>
                <a:schemeClr val="tx1"/>
              </a:solidFill>
              <a:latin typeface="+mn-lt"/>
              <a:ea typeface="+mn-ea"/>
              <a:cs typeface="+mn-cs"/>
            </a:endParaRPr>
          </a:p>
          <a:p>
            <a:r>
              <a:rPr lang="zh-CN" altLang="en-US" sz="1200" kern="1200" noProof="0" dirty="0">
                <a:solidFill>
                  <a:schemeClr val="tx1"/>
                </a:solidFill>
                <a:latin typeface="+mn-lt"/>
                <a:ea typeface="+mn-ea"/>
                <a:cs typeface="+mn-cs"/>
              </a:rPr>
              <a:t>这个</a:t>
            </a:r>
            <a:r>
              <a:rPr lang="en-US" altLang="zh-CN" sz="1200" kern="1200" noProof="0" dirty="0">
                <a:solidFill>
                  <a:schemeClr val="tx1"/>
                </a:solidFill>
                <a:latin typeface="+mn-lt"/>
                <a:ea typeface="+mn-ea"/>
                <a:cs typeface="+mn-cs"/>
              </a:rPr>
              <a:t>Polarimetric means</a:t>
            </a:r>
            <a:r>
              <a:rPr lang="zh-CN" altLang="en-US" sz="1200" kern="1200" noProof="0" dirty="0">
                <a:solidFill>
                  <a:schemeClr val="tx1"/>
                </a:solidFill>
                <a:latin typeface="+mn-lt"/>
                <a:ea typeface="+mn-ea"/>
                <a:cs typeface="+mn-cs"/>
              </a:rPr>
              <a:t>极化的，偏振的，和我们以前物理里面学过的偏正光的原理类似。</a:t>
            </a:r>
            <a:endParaRPr lang="en-US" altLang="zh-CN" sz="1200" kern="1200" noProof="0" dirty="0">
              <a:solidFill>
                <a:schemeClr val="tx1"/>
              </a:solidFill>
              <a:latin typeface="+mn-lt"/>
              <a:ea typeface="+mn-ea"/>
              <a:cs typeface="+mn-cs"/>
            </a:endParaRPr>
          </a:p>
          <a:p>
            <a:r>
              <a:rPr lang="en-US" altLang="zh-CN" sz="1200" kern="1200" noProof="0" dirty="0">
                <a:solidFill>
                  <a:schemeClr val="tx1"/>
                </a:solidFill>
                <a:latin typeface="+mn-lt"/>
                <a:ea typeface="+mn-ea"/>
                <a:cs typeface="+mn-cs"/>
              </a:rPr>
              <a:t>SAR</a:t>
            </a:r>
            <a:r>
              <a:rPr lang="zh-CN" altLang="en-US" sz="1200" kern="1200" noProof="0" dirty="0">
                <a:solidFill>
                  <a:schemeClr val="tx1"/>
                </a:solidFill>
                <a:latin typeface="+mn-lt"/>
                <a:ea typeface="+mn-ea"/>
                <a:cs typeface="+mn-cs"/>
              </a:rPr>
              <a:t>发射的电磁波可以是只沿着一个方向振动的</a:t>
            </a:r>
            <a:r>
              <a:rPr lang="en-US" altLang="zh-CN" sz="1200" kern="1200" noProof="0" dirty="0">
                <a:solidFill>
                  <a:schemeClr val="tx1"/>
                </a:solidFill>
                <a:latin typeface="+mn-lt"/>
                <a:ea typeface="+mn-ea"/>
                <a:cs typeface="+mn-cs"/>
              </a:rPr>
              <a:t>(</a:t>
            </a:r>
            <a:r>
              <a:rPr lang="zh-CN" altLang="en-US" sz="1200" kern="1200" noProof="0" dirty="0">
                <a:solidFill>
                  <a:schemeClr val="tx1"/>
                </a:solidFill>
                <a:latin typeface="+mn-lt"/>
                <a:ea typeface="+mn-ea"/>
                <a:cs typeface="+mn-cs"/>
              </a:rPr>
              <a:t>就和偏振光一样</a:t>
            </a:r>
            <a:r>
              <a:rPr lang="en-US" altLang="zh-CN" sz="1200" kern="1200" noProof="0" dirty="0">
                <a:solidFill>
                  <a:schemeClr val="tx1"/>
                </a:solidFill>
                <a:latin typeface="+mn-lt"/>
                <a:ea typeface="+mn-ea"/>
                <a:cs typeface="+mn-cs"/>
              </a:rPr>
              <a:t>)</a:t>
            </a:r>
            <a:r>
              <a:rPr lang="zh-CN" altLang="en-US" sz="1200" kern="1200" noProof="0" dirty="0">
                <a:solidFill>
                  <a:schemeClr val="tx1"/>
                </a:solidFill>
                <a:latin typeface="+mn-lt"/>
                <a:ea typeface="+mn-ea"/>
                <a:cs typeface="+mn-cs"/>
              </a:rPr>
              <a:t>，要么发射竖直方向振动的电磁波，要么发射水平方向的振动的电磁波，而发射的电磁波在经过地物散射后会向多个方向分散，雷达天线收集器在收集的时候会以偏振的方式收集，仅接收竖直分量，或仅接收水平分量。</a:t>
            </a:r>
            <a:endParaRPr lang="en-US" altLang="zh-CN" sz="1200" kern="1200" noProof="0" dirty="0">
              <a:solidFill>
                <a:schemeClr val="tx1"/>
              </a:solidFill>
              <a:latin typeface="+mn-lt"/>
              <a:ea typeface="+mn-ea"/>
              <a:cs typeface="+mn-cs"/>
            </a:endParaRPr>
          </a:p>
          <a:p>
            <a:r>
              <a:rPr lang="zh-CN" altLang="en-US" sz="1200" kern="1200" noProof="0" dirty="0">
                <a:solidFill>
                  <a:schemeClr val="tx1"/>
                </a:solidFill>
                <a:latin typeface="+mn-lt"/>
                <a:ea typeface="+mn-ea"/>
                <a:cs typeface="+mn-cs"/>
              </a:rPr>
              <a:t>由此可得到四种结果，即</a:t>
            </a:r>
            <a:r>
              <a:rPr lang="en-US" altLang="zh-CN" sz="1200" kern="1200" noProof="0" dirty="0">
                <a:solidFill>
                  <a:schemeClr val="tx1"/>
                </a:solidFill>
                <a:latin typeface="+mn-lt"/>
                <a:ea typeface="+mn-ea"/>
                <a:cs typeface="+mn-cs"/>
              </a:rPr>
              <a:t>VV</a:t>
            </a:r>
            <a:r>
              <a:rPr lang="zh-CN" altLang="en-US" sz="1200" kern="1200" noProof="0" dirty="0">
                <a:solidFill>
                  <a:schemeClr val="tx1"/>
                </a:solidFill>
                <a:latin typeface="+mn-lt"/>
                <a:ea typeface="+mn-ea"/>
                <a:cs typeface="+mn-cs"/>
              </a:rPr>
              <a:t>（</a:t>
            </a:r>
            <a:r>
              <a:rPr lang="en-US" altLang="zh-CN" sz="1200" kern="1200" noProof="0" dirty="0">
                <a:solidFill>
                  <a:schemeClr val="tx1"/>
                </a:solidFill>
                <a:latin typeface="+mn-lt"/>
                <a:ea typeface="+mn-ea"/>
                <a:cs typeface="+mn-cs"/>
              </a:rPr>
              <a:t>vertical</a:t>
            </a:r>
            <a:r>
              <a:rPr lang="zh-CN" altLang="en-US" sz="1200" kern="1200" noProof="0" dirty="0">
                <a:solidFill>
                  <a:schemeClr val="tx1"/>
                </a:solidFill>
                <a:latin typeface="+mn-lt"/>
                <a:ea typeface="+mn-ea"/>
                <a:cs typeface="+mn-cs"/>
              </a:rPr>
              <a:t>发送</a:t>
            </a:r>
            <a:r>
              <a:rPr lang="en-US" altLang="zh-CN" sz="1200" kern="1200" noProof="0" dirty="0">
                <a:solidFill>
                  <a:schemeClr val="tx1"/>
                </a:solidFill>
                <a:latin typeface="+mn-lt"/>
                <a:ea typeface="+mn-ea"/>
                <a:cs typeface="+mn-cs"/>
              </a:rPr>
              <a:t>vertical</a:t>
            </a:r>
            <a:r>
              <a:rPr lang="zh-CN" altLang="en-US" sz="1200" kern="1200" noProof="0" dirty="0">
                <a:solidFill>
                  <a:schemeClr val="tx1"/>
                </a:solidFill>
                <a:latin typeface="+mn-lt"/>
                <a:ea typeface="+mn-ea"/>
                <a:cs typeface="+mn-cs"/>
              </a:rPr>
              <a:t>接收），</a:t>
            </a:r>
            <a:r>
              <a:rPr lang="en-US" altLang="zh-CN" sz="1200" kern="1200" noProof="0" dirty="0">
                <a:solidFill>
                  <a:schemeClr val="tx1"/>
                </a:solidFill>
                <a:latin typeface="+mn-lt"/>
                <a:ea typeface="+mn-ea"/>
                <a:cs typeface="+mn-cs"/>
              </a:rPr>
              <a:t>VH</a:t>
            </a:r>
            <a:r>
              <a:rPr lang="zh-CN" altLang="en-US" sz="1200" kern="1200" noProof="0" dirty="0">
                <a:solidFill>
                  <a:schemeClr val="tx1"/>
                </a:solidFill>
                <a:latin typeface="+mn-lt"/>
                <a:ea typeface="+mn-ea"/>
                <a:cs typeface="+mn-cs"/>
              </a:rPr>
              <a:t>（</a:t>
            </a:r>
            <a:r>
              <a:rPr lang="en-US" altLang="zh-CN" sz="1200" kern="1200" noProof="0" dirty="0">
                <a:solidFill>
                  <a:schemeClr val="tx1"/>
                </a:solidFill>
                <a:latin typeface="+mn-lt"/>
                <a:ea typeface="+mn-ea"/>
                <a:cs typeface="+mn-cs"/>
              </a:rPr>
              <a:t>vertical</a:t>
            </a:r>
            <a:r>
              <a:rPr lang="zh-CN" altLang="en-US" sz="1200" kern="1200" noProof="0" dirty="0">
                <a:solidFill>
                  <a:schemeClr val="tx1"/>
                </a:solidFill>
                <a:latin typeface="+mn-lt"/>
                <a:ea typeface="+mn-ea"/>
                <a:cs typeface="+mn-cs"/>
              </a:rPr>
              <a:t>发送</a:t>
            </a:r>
            <a:r>
              <a:rPr lang="en-US" altLang="zh-CN" sz="1200" kern="1200" noProof="0" dirty="0">
                <a:solidFill>
                  <a:schemeClr val="tx1"/>
                </a:solidFill>
                <a:latin typeface="+mn-lt"/>
                <a:ea typeface="+mn-ea"/>
                <a:cs typeface="+mn-cs"/>
              </a:rPr>
              <a:t>horizontal</a:t>
            </a:r>
            <a:r>
              <a:rPr lang="zh-CN" altLang="en-US" sz="1200" kern="1200" noProof="0" dirty="0">
                <a:solidFill>
                  <a:schemeClr val="tx1"/>
                </a:solidFill>
                <a:latin typeface="+mn-lt"/>
                <a:ea typeface="+mn-ea"/>
                <a:cs typeface="+mn-cs"/>
              </a:rPr>
              <a:t>接收），</a:t>
            </a:r>
            <a:r>
              <a:rPr lang="en-US" altLang="zh-CN" sz="1200" kern="1200" noProof="0" dirty="0">
                <a:solidFill>
                  <a:schemeClr val="tx1"/>
                </a:solidFill>
                <a:latin typeface="+mn-lt"/>
                <a:ea typeface="+mn-ea"/>
                <a:cs typeface="+mn-cs"/>
              </a:rPr>
              <a:t>HV</a:t>
            </a:r>
            <a:r>
              <a:rPr lang="zh-CN" altLang="en-US" sz="1200" kern="1200" noProof="0" dirty="0">
                <a:solidFill>
                  <a:schemeClr val="tx1"/>
                </a:solidFill>
                <a:latin typeface="+mn-lt"/>
                <a:ea typeface="+mn-ea"/>
                <a:cs typeface="+mn-cs"/>
              </a:rPr>
              <a:t>（</a:t>
            </a:r>
            <a:r>
              <a:rPr lang="en-US" altLang="zh-CN" sz="1200" kern="1200" noProof="0" dirty="0">
                <a:solidFill>
                  <a:schemeClr val="tx1"/>
                </a:solidFill>
                <a:latin typeface="+mn-lt"/>
                <a:ea typeface="+mn-ea"/>
                <a:cs typeface="+mn-cs"/>
              </a:rPr>
              <a:t>horizontal</a:t>
            </a:r>
            <a:r>
              <a:rPr lang="zh-CN" altLang="en-US" sz="1200" kern="1200" noProof="0" dirty="0">
                <a:solidFill>
                  <a:schemeClr val="tx1"/>
                </a:solidFill>
                <a:latin typeface="+mn-lt"/>
                <a:ea typeface="+mn-ea"/>
                <a:cs typeface="+mn-cs"/>
              </a:rPr>
              <a:t>发送</a:t>
            </a:r>
            <a:r>
              <a:rPr lang="en-US" altLang="zh-CN" sz="1200" kern="1200" noProof="0" dirty="0">
                <a:solidFill>
                  <a:schemeClr val="tx1"/>
                </a:solidFill>
                <a:latin typeface="+mn-lt"/>
                <a:ea typeface="+mn-ea"/>
                <a:cs typeface="+mn-cs"/>
              </a:rPr>
              <a:t>vertical</a:t>
            </a:r>
            <a:r>
              <a:rPr lang="zh-CN" altLang="en-US" sz="1200" kern="1200" noProof="0" dirty="0">
                <a:solidFill>
                  <a:schemeClr val="tx1"/>
                </a:solidFill>
                <a:latin typeface="+mn-lt"/>
                <a:ea typeface="+mn-ea"/>
                <a:cs typeface="+mn-cs"/>
              </a:rPr>
              <a:t>接收），</a:t>
            </a:r>
            <a:r>
              <a:rPr lang="en-US" altLang="zh-CN" sz="1200" kern="1200" noProof="0" dirty="0">
                <a:solidFill>
                  <a:schemeClr val="tx1"/>
                </a:solidFill>
                <a:latin typeface="+mn-lt"/>
                <a:ea typeface="+mn-ea"/>
                <a:cs typeface="+mn-cs"/>
              </a:rPr>
              <a:t>HH</a:t>
            </a:r>
            <a:r>
              <a:rPr lang="zh-CN" altLang="en-US" sz="1200" kern="1200" noProof="0" dirty="0">
                <a:solidFill>
                  <a:schemeClr val="tx1"/>
                </a:solidFill>
                <a:latin typeface="+mn-lt"/>
                <a:ea typeface="+mn-ea"/>
                <a:cs typeface="+mn-cs"/>
              </a:rPr>
              <a:t>（</a:t>
            </a:r>
            <a:r>
              <a:rPr lang="en-US" altLang="zh-CN" sz="1200" kern="1200" noProof="0" dirty="0">
                <a:solidFill>
                  <a:schemeClr val="tx1"/>
                </a:solidFill>
                <a:latin typeface="+mn-lt"/>
                <a:ea typeface="+mn-ea"/>
                <a:cs typeface="+mn-cs"/>
              </a:rPr>
              <a:t>horizontal</a:t>
            </a:r>
            <a:r>
              <a:rPr lang="zh-CN" altLang="en-US" sz="1200" kern="1200" noProof="0" dirty="0">
                <a:solidFill>
                  <a:schemeClr val="tx1"/>
                </a:solidFill>
                <a:latin typeface="+mn-lt"/>
                <a:ea typeface="+mn-ea"/>
                <a:cs typeface="+mn-cs"/>
              </a:rPr>
              <a:t>发送</a:t>
            </a:r>
            <a:r>
              <a:rPr lang="en-US" altLang="zh-CN" sz="1200" kern="1200" noProof="0" dirty="0">
                <a:solidFill>
                  <a:schemeClr val="tx1"/>
                </a:solidFill>
                <a:latin typeface="+mn-lt"/>
                <a:ea typeface="+mn-ea"/>
                <a:cs typeface="+mn-cs"/>
              </a:rPr>
              <a:t>horizontal</a:t>
            </a:r>
            <a:r>
              <a:rPr lang="zh-CN" altLang="en-US" sz="1200" kern="1200" noProof="0" dirty="0">
                <a:solidFill>
                  <a:schemeClr val="tx1"/>
                </a:solidFill>
                <a:latin typeface="+mn-lt"/>
                <a:ea typeface="+mn-ea"/>
                <a:cs typeface="+mn-cs"/>
              </a:rPr>
              <a:t>）</a:t>
            </a:r>
            <a:endParaRPr lang="en-US" altLang="zh-CN" sz="1200" kern="1200" noProof="0" dirty="0">
              <a:solidFill>
                <a:schemeClr val="tx1"/>
              </a:solidFill>
              <a:latin typeface="+mn-lt"/>
              <a:ea typeface="+mn-ea"/>
              <a:cs typeface="+mn-cs"/>
            </a:endParaRPr>
          </a:p>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4</a:t>
            </a:fld>
            <a:endParaRPr lang="zh-CN" altLang="en-US"/>
          </a:p>
        </p:txBody>
      </p:sp>
    </p:spTree>
    <p:extLst>
      <p:ext uri="{BB962C8B-B14F-4D97-AF65-F5344CB8AC3E}">
        <p14:creationId xmlns:p14="http://schemas.microsoft.com/office/powerpoint/2010/main" val="1933749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这篇文章应对的问题是在只有少量像素有标注的情况下，如何对进行地物分类。</a:t>
            </a:r>
            <a:endParaRPr lang="en-US" altLang="zh-CN" dirty="0"/>
          </a:p>
          <a:p>
            <a:r>
              <a:rPr lang="zh-CN" altLang="en-US" dirty="0"/>
              <a:t>因为不同于普通光学影像</a:t>
            </a:r>
            <a:r>
              <a:rPr lang="en-US" altLang="zh-CN" dirty="0"/>
              <a:t>(</a:t>
            </a:r>
            <a:r>
              <a:rPr lang="zh-CN" altLang="en-US" dirty="0"/>
              <a:t>可以肉眼观看进行标注</a:t>
            </a:r>
            <a:r>
              <a:rPr lang="en-US" altLang="zh-CN" dirty="0"/>
              <a:t>)</a:t>
            </a:r>
            <a:r>
              <a:rPr lang="zh-CN" altLang="en-US" dirty="0"/>
              <a:t>，</a:t>
            </a:r>
            <a:r>
              <a:rPr lang="en-US" altLang="zh-CN" dirty="0"/>
              <a:t>SAR</a:t>
            </a:r>
            <a:r>
              <a:rPr lang="zh-CN" altLang="en-US" dirty="0"/>
              <a:t>图像的标注比较困难，需要实地考察。所以标注是很不方便的。</a:t>
            </a:r>
            <a:endParaRPr lang="en-US" altLang="zh-CN" dirty="0"/>
          </a:p>
          <a:p>
            <a:r>
              <a:rPr lang="zh-CN" altLang="en-US" dirty="0"/>
              <a:t>这篇文章的研究就是基于这样的背景之下。</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5</a:t>
            </a:fld>
            <a:endParaRPr lang="zh-CN" altLang="en-US"/>
          </a:p>
        </p:txBody>
      </p:sp>
    </p:spTree>
    <p:extLst>
      <p:ext uri="{BB962C8B-B14F-4D97-AF65-F5344CB8AC3E}">
        <p14:creationId xmlns:p14="http://schemas.microsoft.com/office/powerpoint/2010/main" val="1193031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7</a:t>
            </a:fld>
            <a:endParaRPr lang="zh-CN" altLang="en-US"/>
          </a:p>
        </p:txBody>
      </p:sp>
    </p:spTree>
    <p:extLst>
      <p:ext uri="{BB962C8B-B14F-4D97-AF65-F5344CB8AC3E}">
        <p14:creationId xmlns:p14="http://schemas.microsoft.com/office/powerpoint/2010/main" val="2177282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我们先来看一下整体的方法总览。</a:t>
            </a:r>
            <a:endParaRPr lang="en-US" altLang="zh-CN" dirty="0"/>
          </a:p>
          <a:p>
            <a:r>
              <a:rPr lang="zh-CN" altLang="en-US" dirty="0"/>
              <a:t>这篇文章的总体方法可以被看做</a:t>
            </a:r>
            <a:r>
              <a:rPr lang="en-US" altLang="zh-CN" dirty="0"/>
              <a:t>4</a:t>
            </a:r>
            <a:r>
              <a:rPr lang="zh-CN" altLang="en-US" dirty="0"/>
              <a:t>步。   </a:t>
            </a:r>
            <a:r>
              <a:rPr lang="en-US" altLang="zh-CN" dirty="0"/>
              <a:t>1…2…3…4…</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8</a:t>
            </a:fld>
            <a:endParaRPr lang="zh-CN" altLang="en-US"/>
          </a:p>
        </p:txBody>
      </p:sp>
    </p:spTree>
    <p:extLst>
      <p:ext uri="{BB962C8B-B14F-4D97-AF65-F5344CB8AC3E}">
        <p14:creationId xmlns:p14="http://schemas.microsoft.com/office/powerpoint/2010/main" val="2967627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第一步是像素级极化特征向量提取。</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即将极化</a:t>
            </a:r>
            <a:r>
              <a:rPr lang="en-US" altLang="zh-CN" dirty="0"/>
              <a:t>SAR</a:t>
            </a:r>
            <a:r>
              <a:rPr lang="zh-CN" altLang="en-US" dirty="0"/>
              <a:t>图像的的四个分量</a:t>
            </a:r>
            <a:r>
              <a:rPr lang="en-US" altLang="zh-CN" dirty="0"/>
              <a:t>VV</a:t>
            </a:r>
            <a:r>
              <a:rPr lang="zh-CN" altLang="en-US" dirty="0"/>
              <a:t>，</a:t>
            </a:r>
            <a:r>
              <a:rPr lang="en-US" altLang="zh-CN" dirty="0"/>
              <a:t>VH</a:t>
            </a:r>
            <a:r>
              <a:rPr lang="zh-CN" altLang="en-US" dirty="0"/>
              <a:t>，</a:t>
            </a:r>
            <a:r>
              <a:rPr lang="en-US" altLang="zh-CN" dirty="0"/>
              <a:t>HV</a:t>
            </a:r>
            <a:r>
              <a:rPr lang="zh-CN" altLang="en-US" dirty="0"/>
              <a:t>，</a:t>
            </a:r>
            <a:r>
              <a:rPr lang="en-US" altLang="zh-CN" dirty="0"/>
              <a:t>HH</a:t>
            </a:r>
            <a:r>
              <a:rPr lang="zh-CN" altLang="en-US" dirty="0"/>
              <a:t>通过一些列分解方法，来计算出物理上有意义的特征。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它使用了许多分解方法，共计得到了</a:t>
            </a:r>
            <a:r>
              <a:rPr lang="en-US" altLang="zh-CN" dirty="0"/>
              <a:t>107</a:t>
            </a:r>
            <a:r>
              <a:rPr lang="zh-CN" altLang="en-US" dirty="0"/>
              <a:t>维的特征。（因为一般情况只使用一种方法来分解，所以这里的</a:t>
            </a:r>
            <a:r>
              <a:rPr lang="en-US" altLang="zh-CN" dirty="0"/>
              <a:t>107</a:t>
            </a:r>
            <a:r>
              <a:rPr lang="zh-CN" altLang="en-US" dirty="0"/>
              <a:t>维的特征存在很大程度上的冗余）不过文章里就是忽略这种冗余，更考虑特征的丰富完整程度，所以使用这样的</a:t>
            </a:r>
            <a:r>
              <a:rPr lang="en-US" altLang="zh-CN" dirty="0"/>
              <a:t>107</a:t>
            </a:r>
            <a:r>
              <a:rPr lang="zh-CN" altLang="en-US" dirty="0"/>
              <a:t>维的特征来进行后续的分类。</a:t>
            </a:r>
          </a:p>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9</a:t>
            </a:fld>
            <a:endParaRPr lang="zh-CN" altLang="en-US"/>
          </a:p>
        </p:txBody>
      </p:sp>
    </p:spTree>
    <p:extLst>
      <p:ext uri="{BB962C8B-B14F-4D97-AF65-F5344CB8AC3E}">
        <p14:creationId xmlns:p14="http://schemas.microsoft.com/office/powerpoint/2010/main" val="139133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接下来是第二步，基于邻域的序列样本构建。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意思就是根据不同类别的点进行组列组合，来模拟类内和类之间的状况。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每个像素点</a:t>
            </a:r>
            <a:r>
              <a:rPr lang="en-US" altLang="zh-CN" dirty="0"/>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10</a:t>
            </a:fld>
            <a:endParaRPr lang="zh-CN" altLang="en-US"/>
          </a:p>
        </p:txBody>
      </p:sp>
    </p:spTree>
    <p:extLst>
      <p:ext uri="{BB962C8B-B14F-4D97-AF65-F5344CB8AC3E}">
        <p14:creationId xmlns:p14="http://schemas.microsoft.com/office/powerpoint/2010/main" val="682675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这种方式可以对数据进行增强。</a:t>
            </a:r>
            <a:endParaRPr lang="en-US" altLang="zh-CN" dirty="0"/>
          </a:p>
          <a:p>
            <a:r>
              <a:rPr lang="en-US" altLang="zh-CN" dirty="0"/>
              <a:t>…</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11</a:t>
            </a:fld>
            <a:endParaRPr lang="zh-CN" altLang="en-US"/>
          </a:p>
        </p:txBody>
      </p:sp>
    </p:spTree>
    <p:extLst>
      <p:ext uri="{BB962C8B-B14F-4D97-AF65-F5344CB8AC3E}">
        <p14:creationId xmlns:p14="http://schemas.microsoft.com/office/powerpoint/2010/main" val="1069553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45A74-1978-4B18-ABD1-2A502223E72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1DB64C9-E65B-4F92-9620-7D87D763AA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71718A0-5D84-468E-9700-500C4870339B}"/>
              </a:ext>
            </a:extLst>
          </p:cNvPr>
          <p:cNvSpPr>
            <a:spLocks noGrp="1"/>
          </p:cNvSpPr>
          <p:nvPr>
            <p:ph type="dt" sz="half" idx="10"/>
          </p:nvPr>
        </p:nvSpPr>
        <p:spPr/>
        <p:txBody>
          <a:bodyPr/>
          <a:lstStyle/>
          <a:p>
            <a:fld id="{40261976-F79E-40D9-9CE3-00A6B7129A73}" type="datetimeFigureOut">
              <a:rPr lang="zh-CN" altLang="en-US" smtClean="0"/>
              <a:t>2023/12/25</a:t>
            </a:fld>
            <a:endParaRPr lang="zh-CN" altLang="en-US"/>
          </a:p>
        </p:txBody>
      </p:sp>
      <p:sp>
        <p:nvSpPr>
          <p:cNvPr id="5" name="页脚占位符 4">
            <a:extLst>
              <a:ext uri="{FF2B5EF4-FFF2-40B4-BE49-F238E27FC236}">
                <a16:creationId xmlns:a16="http://schemas.microsoft.com/office/drawing/2014/main" id="{CAEBB65C-A728-4E03-96D1-DA45543A8F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091F43-480A-4C63-A510-08A05B81D3BB}"/>
              </a:ext>
            </a:extLst>
          </p:cNvPr>
          <p:cNvSpPr>
            <a:spLocks noGrp="1"/>
          </p:cNvSpPr>
          <p:nvPr>
            <p:ph type="sldNum" sz="quarter" idx="12"/>
          </p:nvPr>
        </p:nvSpPr>
        <p:spPr/>
        <p:txBody>
          <a:bodyPr/>
          <a:lstStyle/>
          <a:p>
            <a:fld id="{8AB48034-3C63-4BAB-98B6-E4A8F3815EF4}" type="slidenum">
              <a:rPr lang="zh-CN" altLang="en-US" smtClean="0"/>
              <a:t>‹#›</a:t>
            </a:fld>
            <a:endParaRPr lang="zh-CN" altLang="en-US"/>
          </a:p>
        </p:txBody>
      </p:sp>
    </p:spTree>
    <p:extLst>
      <p:ext uri="{BB962C8B-B14F-4D97-AF65-F5344CB8AC3E}">
        <p14:creationId xmlns:p14="http://schemas.microsoft.com/office/powerpoint/2010/main" val="1236202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F7F749-A036-48AE-AB25-5DFEB800A13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B90F873-07A0-4A16-AD31-F1B0E1A0F04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E0D373A-FE07-4C49-8165-EFF441F87C87}"/>
              </a:ext>
            </a:extLst>
          </p:cNvPr>
          <p:cNvSpPr>
            <a:spLocks noGrp="1"/>
          </p:cNvSpPr>
          <p:nvPr>
            <p:ph type="dt" sz="half" idx="10"/>
          </p:nvPr>
        </p:nvSpPr>
        <p:spPr/>
        <p:txBody>
          <a:bodyPr/>
          <a:lstStyle/>
          <a:p>
            <a:fld id="{40261976-F79E-40D9-9CE3-00A6B7129A73}" type="datetimeFigureOut">
              <a:rPr lang="zh-CN" altLang="en-US" smtClean="0"/>
              <a:t>2023/12/25</a:t>
            </a:fld>
            <a:endParaRPr lang="zh-CN" altLang="en-US"/>
          </a:p>
        </p:txBody>
      </p:sp>
      <p:sp>
        <p:nvSpPr>
          <p:cNvPr id="5" name="页脚占位符 4">
            <a:extLst>
              <a:ext uri="{FF2B5EF4-FFF2-40B4-BE49-F238E27FC236}">
                <a16:creationId xmlns:a16="http://schemas.microsoft.com/office/drawing/2014/main" id="{0A80136B-4232-4652-9B5F-1D6397D914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2CACEBE-8F68-46D0-B793-3CCA681AD157}"/>
              </a:ext>
            </a:extLst>
          </p:cNvPr>
          <p:cNvSpPr>
            <a:spLocks noGrp="1"/>
          </p:cNvSpPr>
          <p:nvPr>
            <p:ph type="sldNum" sz="quarter" idx="12"/>
          </p:nvPr>
        </p:nvSpPr>
        <p:spPr/>
        <p:txBody>
          <a:bodyPr/>
          <a:lstStyle/>
          <a:p>
            <a:fld id="{8AB48034-3C63-4BAB-98B6-E4A8F3815EF4}" type="slidenum">
              <a:rPr lang="zh-CN" altLang="en-US" smtClean="0"/>
              <a:t>‹#›</a:t>
            </a:fld>
            <a:endParaRPr lang="zh-CN" altLang="en-US"/>
          </a:p>
        </p:txBody>
      </p:sp>
    </p:spTree>
    <p:extLst>
      <p:ext uri="{BB962C8B-B14F-4D97-AF65-F5344CB8AC3E}">
        <p14:creationId xmlns:p14="http://schemas.microsoft.com/office/powerpoint/2010/main" val="1517335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5CAFA8-7264-48F4-8ED2-770A66A1535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350212D-FFD6-466A-A07F-EED853C99E9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7CF899-F7DA-47F3-BE9B-FA2D03140D96}"/>
              </a:ext>
            </a:extLst>
          </p:cNvPr>
          <p:cNvSpPr>
            <a:spLocks noGrp="1"/>
          </p:cNvSpPr>
          <p:nvPr>
            <p:ph type="dt" sz="half" idx="10"/>
          </p:nvPr>
        </p:nvSpPr>
        <p:spPr/>
        <p:txBody>
          <a:bodyPr/>
          <a:lstStyle/>
          <a:p>
            <a:fld id="{40261976-F79E-40D9-9CE3-00A6B7129A73}" type="datetimeFigureOut">
              <a:rPr lang="zh-CN" altLang="en-US" smtClean="0"/>
              <a:t>2023/12/25</a:t>
            </a:fld>
            <a:endParaRPr lang="zh-CN" altLang="en-US"/>
          </a:p>
        </p:txBody>
      </p:sp>
      <p:sp>
        <p:nvSpPr>
          <p:cNvPr id="5" name="页脚占位符 4">
            <a:extLst>
              <a:ext uri="{FF2B5EF4-FFF2-40B4-BE49-F238E27FC236}">
                <a16:creationId xmlns:a16="http://schemas.microsoft.com/office/drawing/2014/main" id="{07D1DACF-10B0-4F58-A36C-743E90BB75C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F91705C-2291-43FB-9F75-A76D54028689}"/>
              </a:ext>
            </a:extLst>
          </p:cNvPr>
          <p:cNvSpPr>
            <a:spLocks noGrp="1"/>
          </p:cNvSpPr>
          <p:nvPr>
            <p:ph type="sldNum" sz="quarter" idx="12"/>
          </p:nvPr>
        </p:nvSpPr>
        <p:spPr/>
        <p:txBody>
          <a:bodyPr/>
          <a:lstStyle/>
          <a:p>
            <a:fld id="{8AB48034-3C63-4BAB-98B6-E4A8F3815EF4}" type="slidenum">
              <a:rPr lang="zh-CN" altLang="en-US" smtClean="0"/>
              <a:t>‹#›</a:t>
            </a:fld>
            <a:endParaRPr lang="zh-CN" altLang="en-US"/>
          </a:p>
        </p:txBody>
      </p:sp>
    </p:spTree>
    <p:extLst>
      <p:ext uri="{BB962C8B-B14F-4D97-AF65-F5344CB8AC3E}">
        <p14:creationId xmlns:p14="http://schemas.microsoft.com/office/powerpoint/2010/main" val="2270178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4" name="Footer Placeholder 4">
            <a:extLst>
              <a:ext uri="{FF2B5EF4-FFF2-40B4-BE49-F238E27FC236}">
                <a16:creationId xmlns:a16="http://schemas.microsoft.com/office/drawing/2014/main" id="{65BE91AD-2333-48DD-B0B8-2C2E0D79740B}"/>
              </a:ext>
            </a:extLst>
          </p:cNvPr>
          <p:cNvSpPr txBox="1">
            <a:spLocks/>
          </p:cNvSpPr>
          <p:nvPr userDrawn="1"/>
        </p:nvSpPr>
        <p:spPr>
          <a:xfrm>
            <a:off x="4048376" y="6413479"/>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1200"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rPr>
              <a:t>Southeast University</a:t>
            </a:r>
          </a:p>
        </p:txBody>
      </p:sp>
      <p:sp>
        <p:nvSpPr>
          <p:cNvPr id="25" name="日期占位符 3">
            <a:extLst>
              <a:ext uri="{FF2B5EF4-FFF2-40B4-BE49-F238E27FC236}">
                <a16:creationId xmlns:a16="http://schemas.microsoft.com/office/drawing/2014/main" id="{9A0C4C82-1BDC-4D03-BDBC-52477B2F2D0D}"/>
              </a:ext>
            </a:extLst>
          </p:cNvPr>
          <p:cNvSpPr txBox="1">
            <a:spLocks/>
          </p:cNvSpPr>
          <p:nvPr userDrawn="1"/>
        </p:nvSpPr>
        <p:spPr>
          <a:xfrm>
            <a:off x="838200" y="6413478"/>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650424-F945-4EC2-8594-4948CA017EDA}" type="datetime1">
              <a:rPr lang="zh-CN" altLang="en-US" sz="1200" smtClean="0">
                <a:solidFill>
                  <a:schemeClr val="tx1"/>
                </a:solidFill>
                <a:latin typeface="+mn-lt"/>
              </a:rPr>
              <a:pPr/>
              <a:t>2023/12/25</a:t>
            </a:fld>
            <a:endParaRPr lang="zh-CN" altLang="en-US" sz="1200">
              <a:solidFill>
                <a:schemeClr val="tx1"/>
              </a:solidFill>
              <a:latin typeface="+mn-lt"/>
            </a:endParaRPr>
          </a:p>
        </p:txBody>
      </p:sp>
      <p:pic>
        <p:nvPicPr>
          <p:cNvPr id="5" name="图片 4">
            <a:extLst>
              <a:ext uri="{FF2B5EF4-FFF2-40B4-BE49-F238E27FC236}">
                <a16:creationId xmlns:a16="http://schemas.microsoft.com/office/drawing/2014/main" id="{8EE98FB3-4769-4915-9D28-DE67360673A2}"/>
              </a:ext>
            </a:extLst>
          </p:cNvPr>
          <p:cNvPicPr>
            <a:picLocks noChangeAspect="1"/>
          </p:cNvPicPr>
          <p:nvPr userDrawn="1"/>
        </p:nvPicPr>
        <p:blipFill>
          <a:blip r:embed="rId2"/>
          <a:stretch>
            <a:fillRect/>
          </a:stretch>
        </p:blipFill>
        <p:spPr>
          <a:xfrm>
            <a:off x="0" y="1823422"/>
            <a:ext cx="12192000" cy="2281918"/>
          </a:xfrm>
          <a:prstGeom prst="rect">
            <a:avLst/>
          </a:prstGeom>
        </p:spPr>
      </p:pic>
    </p:spTree>
    <p:extLst>
      <p:ext uri="{BB962C8B-B14F-4D97-AF65-F5344CB8AC3E}">
        <p14:creationId xmlns:p14="http://schemas.microsoft.com/office/powerpoint/2010/main" val="3100343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397A1699-D4A6-41A2-B2A2-C882688D9AEA}"/>
              </a:ext>
            </a:extLst>
          </p:cNvPr>
          <p:cNvSpPr/>
          <p:nvPr userDrawn="1"/>
        </p:nvSpPr>
        <p:spPr>
          <a:xfrm>
            <a:off x="243601" y="173419"/>
            <a:ext cx="11718700" cy="740981"/>
          </a:xfrm>
          <a:prstGeom prst="roundRect">
            <a:avLst/>
          </a:prstGeom>
          <a:solidFill>
            <a:srgbClr val="6E8360"/>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a:extLst>
              <a:ext uri="{FF2B5EF4-FFF2-40B4-BE49-F238E27FC236}">
                <a16:creationId xmlns:a16="http://schemas.microsoft.com/office/drawing/2014/main" id="{1089AC62-3A72-4F59-B75C-54ACA852B82D}"/>
              </a:ext>
            </a:extLst>
          </p:cNvPr>
          <p:cNvSpPr>
            <a:spLocks noGrp="1"/>
          </p:cNvSpPr>
          <p:nvPr>
            <p:ph type="sldNum" sz="quarter" idx="12"/>
          </p:nvPr>
        </p:nvSpPr>
        <p:spPr>
          <a:xfrm>
            <a:off x="11238829" y="6407033"/>
            <a:ext cx="723472" cy="365125"/>
          </a:xfrm>
        </p:spPr>
        <p:txBody>
          <a:bodyPr/>
          <a:lstStyle>
            <a:lvl1pPr>
              <a:defRPr>
                <a:solidFill>
                  <a:schemeClr val="tx1"/>
                </a:solidFill>
              </a:defRPr>
            </a:lvl1pPr>
          </a:lstStyle>
          <a:p>
            <a:fld id="{72A5E12F-523A-4D75-95A2-779F57F5D9E2}" type="slidenum">
              <a:rPr lang="zh-CN" altLang="en-US" smtClean="0"/>
              <a:pPr/>
              <a:t>‹#›</a:t>
            </a:fld>
            <a:endParaRPr lang="zh-CN" altLang="en-US"/>
          </a:p>
        </p:txBody>
      </p:sp>
      <p:pic>
        <p:nvPicPr>
          <p:cNvPr id="9" name="图片 8">
            <a:extLst>
              <a:ext uri="{FF2B5EF4-FFF2-40B4-BE49-F238E27FC236}">
                <a16:creationId xmlns:a16="http://schemas.microsoft.com/office/drawing/2014/main" id="{34F01A3D-2376-4DB9-A423-76AC14A92C57}"/>
              </a:ext>
            </a:extLst>
          </p:cNvPr>
          <p:cNvPicPr>
            <a:picLocks/>
          </p:cNvPicPr>
          <p:nvPr userDrawn="1"/>
        </p:nvPicPr>
        <p:blipFill rotWithShape="1">
          <a:blip r:embed="rId2" cstate="print">
            <a:extLst>
              <a:ext uri="{28A0092B-C50C-407E-A947-70E740481C1C}">
                <a14:useLocalDpi xmlns:a14="http://schemas.microsoft.com/office/drawing/2010/main" val="0"/>
              </a:ext>
            </a:extLst>
          </a:blip>
          <a:srcRect l="-29" t="-1" r="68184" b="524"/>
          <a:stretch/>
        </p:blipFill>
        <p:spPr>
          <a:xfrm>
            <a:off x="11289945" y="233289"/>
            <a:ext cx="621240" cy="621240"/>
          </a:xfrm>
          <a:prstGeom prst="rect">
            <a:avLst/>
          </a:prstGeom>
        </p:spPr>
      </p:pic>
      <p:sp>
        <p:nvSpPr>
          <p:cNvPr id="3" name="文本占位符 2">
            <a:extLst>
              <a:ext uri="{FF2B5EF4-FFF2-40B4-BE49-F238E27FC236}">
                <a16:creationId xmlns:a16="http://schemas.microsoft.com/office/drawing/2014/main" id="{AFE2AA12-7B0A-4D2B-99D2-4D05AA78D69F}"/>
              </a:ext>
            </a:extLst>
          </p:cNvPr>
          <p:cNvSpPr>
            <a:spLocks noGrp="1"/>
          </p:cNvSpPr>
          <p:nvPr>
            <p:ph type="body" sz="quarter" idx="13"/>
          </p:nvPr>
        </p:nvSpPr>
        <p:spPr>
          <a:xfrm>
            <a:off x="291114" y="258953"/>
            <a:ext cx="10122886" cy="569912"/>
          </a:xfrm>
        </p:spPr>
        <p:txBody>
          <a:bodyPr>
            <a:normAutofit/>
          </a:bodyPr>
          <a:lstStyle>
            <a:lvl1pPr marL="0" indent="0" fontAlgn="ctr">
              <a:lnSpc>
                <a:spcPct val="100000"/>
              </a:lnSpc>
              <a:spcBef>
                <a:spcPts val="0"/>
              </a:spcBef>
              <a:buFontTx/>
              <a:buNone/>
              <a:defRPr sz="2800" b="1">
                <a:solidFill>
                  <a:schemeClr val="bg1"/>
                </a:solidFill>
                <a:latin typeface="微软雅黑" panose="020B0503020204020204" pitchFamily="34" charset="-122"/>
                <a:ea typeface="微软雅黑" panose="020B0503020204020204" pitchFamily="34" charset="-122"/>
              </a:defRPr>
            </a:lvl1pPr>
          </a:lstStyle>
          <a:p>
            <a:pPr lvl="0"/>
            <a:r>
              <a:rPr lang="zh-CN" altLang="en-US"/>
              <a:t>单击此处编辑母版文本样式</a:t>
            </a:r>
          </a:p>
        </p:txBody>
      </p:sp>
    </p:spTree>
    <p:extLst>
      <p:ext uri="{BB962C8B-B14F-4D97-AF65-F5344CB8AC3E}">
        <p14:creationId xmlns:p14="http://schemas.microsoft.com/office/powerpoint/2010/main" val="1325666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4CDB45-3AF0-45C0-AF2A-59018D7E6C2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83237C5-6374-45B3-BB51-2ECACBEF1E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BFDA10-F7AA-4DB2-9EEC-D5354E5FE10A}"/>
              </a:ext>
            </a:extLst>
          </p:cNvPr>
          <p:cNvSpPr>
            <a:spLocks noGrp="1"/>
          </p:cNvSpPr>
          <p:nvPr>
            <p:ph type="dt" sz="half" idx="10"/>
          </p:nvPr>
        </p:nvSpPr>
        <p:spPr/>
        <p:txBody>
          <a:bodyPr/>
          <a:lstStyle/>
          <a:p>
            <a:fld id="{40261976-F79E-40D9-9CE3-00A6B7129A73}" type="datetimeFigureOut">
              <a:rPr lang="zh-CN" altLang="en-US" smtClean="0"/>
              <a:t>2023/12/25</a:t>
            </a:fld>
            <a:endParaRPr lang="zh-CN" altLang="en-US"/>
          </a:p>
        </p:txBody>
      </p:sp>
      <p:sp>
        <p:nvSpPr>
          <p:cNvPr id="5" name="页脚占位符 4">
            <a:extLst>
              <a:ext uri="{FF2B5EF4-FFF2-40B4-BE49-F238E27FC236}">
                <a16:creationId xmlns:a16="http://schemas.microsoft.com/office/drawing/2014/main" id="{0BB0E6F8-6662-4E19-98AD-A6579B5893A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A7598A-3208-4193-BBDA-E489545931CA}"/>
              </a:ext>
            </a:extLst>
          </p:cNvPr>
          <p:cNvSpPr>
            <a:spLocks noGrp="1"/>
          </p:cNvSpPr>
          <p:nvPr>
            <p:ph type="sldNum" sz="quarter" idx="12"/>
          </p:nvPr>
        </p:nvSpPr>
        <p:spPr/>
        <p:txBody>
          <a:bodyPr/>
          <a:lstStyle/>
          <a:p>
            <a:fld id="{8AB48034-3C63-4BAB-98B6-E4A8F3815EF4}" type="slidenum">
              <a:rPr lang="zh-CN" altLang="en-US" smtClean="0"/>
              <a:t>‹#›</a:t>
            </a:fld>
            <a:endParaRPr lang="zh-CN" altLang="en-US"/>
          </a:p>
        </p:txBody>
      </p:sp>
    </p:spTree>
    <p:extLst>
      <p:ext uri="{BB962C8B-B14F-4D97-AF65-F5344CB8AC3E}">
        <p14:creationId xmlns:p14="http://schemas.microsoft.com/office/powerpoint/2010/main" val="4098447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EC1D60-E30D-472E-AA70-76BD8D5EE95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655719D-5BC8-4630-84D8-DD40B82082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B851749-391A-4753-B1E6-8813402310C6}"/>
              </a:ext>
            </a:extLst>
          </p:cNvPr>
          <p:cNvSpPr>
            <a:spLocks noGrp="1"/>
          </p:cNvSpPr>
          <p:nvPr>
            <p:ph type="dt" sz="half" idx="10"/>
          </p:nvPr>
        </p:nvSpPr>
        <p:spPr/>
        <p:txBody>
          <a:bodyPr/>
          <a:lstStyle/>
          <a:p>
            <a:fld id="{40261976-F79E-40D9-9CE3-00A6B7129A73}" type="datetimeFigureOut">
              <a:rPr lang="zh-CN" altLang="en-US" smtClean="0"/>
              <a:t>2023/12/25</a:t>
            </a:fld>
            <a:endParaRPr lang="zh-CN" altLang="en-US"/>
          </a:p>
        </p:txBody>
      </p:sp>
      <p:sp>
        <p:nvSpPr>
          <p:cNvPr id="5" name="页脚占位符 4">
            <a:extLst>
              <a:ext uri="{FF2B5EF4-FFF2-40B4-BE49-F238E27FC236}">
                <a16:creationId xmlns:a16="http://schemas.microsoft.com/office/drawing/2014/main" id="{ECA70704-57B9-44EE-85FA-EBAAB6C32D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994BAE-8FA2-48F7-9988-CF3445ECCC47}"/>
              </a:ext>
            </a:extLst>
          </p:cNvPr>
          <p:cNvSpPr>
            <a:spLocks noGrp="1"/>
          </p:cNvSpPr>
          <p:nvPr>
            <p:ph type="sldNum" sz="quarter" idx="12"/>
          </p:nvPr>
        </p:nvSpPr>
        <p:spPr/>
        <p:txBody>
          <a:bodyPr/>
          <a:lstStyle/>
          <a:p>
            <a:fld id="{8AB48034-3C63-4BAB-98B6-E4A8F3815EF4}" type="slidenum">
              <a:rPr lang="zh-CN" altLang="en-US" smtClean="0"/>
              <a:t>‹#›</a:t>
            </a:fld>
            <a:endParaRPr lang="zh-CN" altLang="en-US"/>
          </a:p>
        </p:txBody>
      </p:sp>
    </p:spTree>
    <p:extLst>
      <p:ext uri="{BB962C8B-B14F-4D97-AF65-F5344CB8AC3E}">
        <p14:creationId xmlns:p14="http://schemas.microsoft.com/office/powerpoint/2010/main" val="2655871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055D6-884A-4D2E-9DE0-79B3BB9AF12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C793058-232E-464E-BBFE-CA2A80CB50D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4ECAD3-4D11-44DE-B442-BBE767E6F25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D113FC8-FDF0-44FE-963B-67D217951448}"/>
              </a:ext>
            </a:extLst>
          </p:cNvPr>
          <p:cNvSpPr>
            <a:spLocks noGrp="1"/>
          </p:cNvSpPr>
          <p:nvPr>
            <p:ph type="dt" sz="half" idx="10"/>
          </p:nvPr>
        </p:nvSpPr>
        <p:spPr/>
        <p:txBody>
          <a:bodyPr/>
          <a:lstStyle/>
          <a:p>
            <a:fld id="{40261976-F79E-40D9-9CE3-00A6B7129A73}" type="datetimeFigureOut">
              <a:rPr lang="zh-CN" altLang="en-US" smtClean="0"/>
              <a:t>2023/12/25</a:t>
            </a:fld>
            <a:endParaRPr lang="zh-CN" altLang="en-US"/>
          </a:p>
        </p:txBody>
      </p:sp>
      <p:sp>
        <p:nvSpPr>
          <p:cNvPr id="6" name="页脚占位符 5">
            <a:extLst>
              <a:ext uri="{FF2B5EF4-FFF2-40B4-BE49-F238E27FC236}">
                <a16:creationId xmlns:a16="http://schemas.microsoft.com/office/drawing/2014/main" id="{7A944D07-8FFC-4940-B9EF-2AF7E4E62E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2F1D9F8-80D8-460F-AF42-113E8DF2E184}"/>
              </a:ext>
            </a:extLst>
          </p:cNvPr>
          <p:cNvSpPr>
            <a:spLocks noGrp="1"/>
          </p:cNvSpPr>
          <p:nvPr>
            <p:ph type="sldNum" sz="quarter" idx="12"/>
          </p:nvPr>
        </p:nvSpPr>
        <p:spPr/>
        <p:txBody>
          <a:bodyPr/>
          <a:lstStyle/>
          <a:p>
            <a:fld id="{8AB48034-3C63-4BAB-98B6-E4A8F3815EF4}" type="slidenum">
              <a:rPr lang="zh-CN" altLang="en-US" smtClean="0"/>
              <a:t>‹#›</a:t>
            </a:fld>
            <a:endParaRPr lang="zh-CN" altLang="en-US"/>
          </a:p>
        </p:txBody>
      </p:sp>
    </p:spTree>
    <p:extLst>
      <p:ext uri="{BB962C8B-B14F-4D97-AF65-F5344CB8AC3E}">
        <p14:creationId xmlns:p14="http://schemas.microsoft.com/office/powerpoint/2010/main" val="2894263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8A50B8-3403-4418-B738-D45F6B6972D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BA7744-3013-432B-BC4A-C180D99276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F4AA528-FA70-45B9-A3E5-2833BE08023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7ECBA33-80D0-4E06-8D6F-B235DFE230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611682-038E-41BA-BFED-99327AE0CB9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2DF71CE-BCEA-417D-82BF-292795E387BA}"/>
              </a:ext>
            </a:extLst>
          </p:cNvPr>
          <p:cNvSpPr>
            <a:spLocks noGrp="1"/>
          </p:cNvSpPr>
          <p:nvPr>
            <p:ph type="dt" sz="half" idx="10"/>
          </p:nvPr>
        </p:nvSpPr>
        <p:spPr/>
        <p:txBody>
          <a:bodyPr/>
          <a:lstStyle/>
          <a:p>
            <a:fld id="{40261976-F79E-40D9-9CE3-00A6B7129A73}" type="datetimeFigureOut">
              <a:rPr lang="zh-CN" altLang="en-US" smtClean="0"/>
              <a:t>2023/12/25</a:t>
            </a:fld>
            <a:endParaRPr lang="zh-CN" altLang="en-US"/>
          </a:p>
        </p:txBody>
      </p:sp>
      <p:sp>
        <p:nvSpPr>
          <p:cNvPr id="8" name="页脚占位符 7">
            <a:extLst>
              <a:ext uri="{FF2B5EF4-FFF2-40B4-BE49-F238E27FC236}">
                <a16:creationId xmlns:a16="http://schemas.microsoft.com/office/drawing/2014/main" id="{9FF978FF-4779-4325-93A9-6ED3EA1733C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600ED53-1749-4BEA-8630-C5E1B42CB3EB}"/>
              </a:ext>
            </a:extLst>
          </p:cNvPr>
          <p:cNvSpPr>
            <a:spLocks noGrp="1"/>
          </p:cNvSpPr>
          <p:nvPr>
            <p:ph type="sldNum" sz="quarter" idx="12"/>
          </p:nvPr>
        </p:nvSpPr>
        <p:spPr/>
        <p:txBody>
          <a:bodyPr/>
          <a:lstStyle/>
          <a:p>
            <a:fld id="{8AB48034-3C63-4BAB-98B6-E4A8F3815EF4}" type="slidenum">
              <a:rPr lang="zh-CN" altLang="en-US" smtClean="0"/>
              <a:t>‹#›</a:t>
            </a:fld>
            <a:endParaRPr lang="zh-CN" altLang="en-US"/>
          </a:p>
        </p:txBody>
      </p:sp>
    </p:spTree>
    <p:extLst>
      <p:ext uri="{BB962C8B-B14F-4D97-AF65-F5344CB8AC3E}">
        <p14:creationId xmlns:p14="http://schemas.microsoft.com/office/powerpoint/2010/main" val="2378172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C98A37-E5D0-4755-B2F5-26FDDC48EFD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8E5E364-4C86-4835-9C86-12FC9F8601B3}"/>
              </a:ext>
            </a:extLst>
          </p:cNvPr>
          <p:cNvSpPr>
            <a:spLocks noGrp="1"/>
          </p:cNvSpPr>
          <p:nvPr>
            <p:ph type="dt" sz="half" idx="10"/>
          </p:nvPr>
        </p:nvSpPr>
        <p:spPr/>
        <p:txBody>
          <a:bodyPr/>
          <a:lstStyle/>
          <a:p>
            <a:fld id="{40261976-F79E-40D9-9CE3-00A6B7129A73}" type="datetimeFigureOut">
              <a:rPr lang="zh-CN" altLang="en-US" smtClean="0"/>
              <a:t>2023/12/25</a:t>
            </a:fld>
            <a:endParaRPr lang="zh-CN" altLang="en-US"/>
          </a:p>
        </p:txBody>
      </p:sp>
      <p:sp>
        <p:nvSpPr>
          <p:cNvPr id="4" name="页脚占位符 3">
            <a:extLst>
              <a:ext uri="{FF2B5EF4-FFF2-40B4-BE49-F238E27FC236}">
                <a16:creationId xmlns:a16="http://schemas.microsoft.com/office/drawing/2014/main" id="{5E9BD298-5DD6-4831-B4A6-49DE2C45D08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F35081A-A657-446D-A5CE-EDDAE131E4C2}"/>
              </a:ext>
            </a:extLst>
          </p:cNvPr>
          <p:cNvSpPr>
            <a:spLocks noGrp="1"/>
          </p:cNvSpPr>
          <p:nvPr>
            <p:ph type="sldNum" sz="quarter" idx="12"/>
          </p:nvPr>
        </p:nvSpPr>
        <p:spPr/>
        <p:txBody>
          <a:bodyPr/>
          <a:lstStyle/>
          <a:p>
            <a:fld id="{8AB48034-3C63-4BAB-98B6-E4A8F3815EF4}" type="slidenum">
              <a:rPr lang="zh-CN" altLang="en-US" smtClean="0"/>
              <a:t>‹#›</a:t>
            </a:fld>
            <a:endParaRPr lang="zh-CN" altLang="en-US"/>
          </a:p>
        </p:txBody>
      </p:sp>
    </p:spTree>
    <p:extLst>
      <p:ext uri="{BB962C8B-B14F-4D97-AF65-F5344CB8AC3E}">
        <p14:creationId xmlns:p14="http://schemas.microsoft.com/office/powerpoint/2010/main" val="1044722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68E34BC-3B1D-45DF-BA02-B363F8CAEB49}"/>
              </a:ext>
            </a:extLst>
          </p:cNvPr>
          <p:cNvSpPr>
            <a:spLocks noGrp="1"/>
          </p:cNvSpPr>
          <p:nvPr>
            <p:ph type="dt" sz="half" idx="10"/>
          </p:nvPr>
        </p:nvSpPr>
        <p:spPr/>
        <p:txBody>
          <a:bodyPr/>
          <a:lstStyle/>
          <a:p>
            <a:fld id="{40261976-F79E-40D9-9CE3-00A6B7129A73}" type="datetimeFigureOut">
              <a:rPr lang="zh-CN" altLang="en-US" smtClean="0"/>
              <a:t>2023/12/25</a:t>
            </a:fld>
            <a:endParaRPr lang="zh-CN" altLang="en-US"/>
          </a:p>
        </p:txBody>
      </p:sp>
      <p:sp>
        <p:nvSpPr>
          <p:cNvPr id="3" name="页脚占位符 2">
            <a:extLst>
              <a:ext uri="{FF2B5EF4-FFF2-40B4-BE49-F238E27FC236}">
                <a16:creationId xmlns:a16="http://schemas.microsoft.com/office/drawing/2014/main" id="{C72BB7ED-B5CC-4B0E-B4B0-3D2935FE74D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8A4BC1A-8903-4B94-9F6E-EF4BAD0AAEED}"/>
              </a:ext>
            </a:extLst>
          </p:cNvPr>
          <p:cNvSpPr>
            <a:spLocks noGrp="1"/>
          </p:cNvSpPr>
          <p:nvPr>
            <p:ph type="sldNum" sz="quarter" idx="12"/>
          </p:nvPr>
        </p:nvSpPr>
        <p:spPr/>
        <p:txBody>
          <a:bodyPr/>
          <a:lstStyle/>
          <a:p>
            <a:fld id="{8AB48034-3C63-4BAB-98B6-E4A8F3815EF4}" type="slidenum">
              <a:rPr lang="zh-CN" altLang="en-US" smtClean="0"/>
              <a:t>‹#›</a:t>
            </a:fld>
            <a:endParaRPr lang="zh-CN" altLang="en-US"/>
          </a:p>
        </p:txBody>
      </p:sp>
    </p:spTree>
    <p:extLst>
      <p:ext uri="{BB962C8B-B14F-4D97-AF65-F5344CB8AC3E}">
        <p14:creationId xmlns:p14="http://schemas.microsoft.com/office/powerpoint/2010/main" val="1182128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8A7DE6-6212-4B5C-9EB4-FAE2573F8D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821A4A2-290A-4E69-A506-9FAABE3F63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39073B2-5AD1-4FD2-A9BE-9BCCE52B06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6E23F34-6470-4BC6-B78F-5D244B102CCC}"/>
              </a:ext>
            </a:extLst>
          </p:cNvPr>
          <p:cNvSpPr>
            <a:spLocks noGrp="1"/>
          </p:cNvSpPr>
          <p:nvPr>
            <p:ph type="dt" sz="half" idx="10"/>
          </p:nvPr>
        </p:nvSpPr>
        <p:spPr/>
        <p:txBody>
          <a:bodyPr/>
          <a:lstStyle/>
          <a:p>
            <a:fld id="{40261976-F79E-40D9-9CE3-00A6B7129A73}" type="datetimeFigureOut">
              <a:rPr lang="zh-CN" altLang="en-US" smtClean="0"/>
              <a:t>2023/12/25</a:t>
            </a:fld>
            <a:endParaRPr lang="zh-CN" altLang="en-US"/>
          </a:p>
        </p:txBody>
      </p:sp>
      <p:sp>
        <p:nvSpPr>
          <p:cNvPr id="6" name="页脚占位符 5">
            <a:extLst>
              <a:ext uri="{FF2B5EF4-FFF2-40B4-BE49-F238E27FC236}">
                <a16:creationId xmlns:a16="http://schemas.microsoft.com/office/drawing/2014/main" id="{021F2298-D78D-4506-A11C-4D35F87FF71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810FB98-C9F5-43B3-B921-9FDEE75B7B50}"/>
              </a:ext>
            </a:extLst>
          </p:cNvPr>
          <p:cNvSpPr>
            <a:spLocks noGrp="1"/>
          </p:cNvSpPr>
          <p:nvPr>
            <p:ph type="sldNum" sz="quarter" idx="12"/>
          </p:nvPr>
        </p:nvSpPr>
        <p:spPr/>
        <p:txBody>
          <a:bodyPr/>
          <a:lstStyle/>
          <a:p>
            <a:fld id="{8AB48034-3C63-4BAB-98B6-E4A8F3815EF4}" type="slidenum">
              <a:rPr lang="zh-CN" altLang="en-US" smtClean="0"/>
              <a:t>‹#›</a:t>
            </a:fld>
            <a:endParaRPr lang="zh-CN" altLang="en-US"/>
          </a:p>
        </p:txBody>
      </p:sp>
    </p:spTree>
    <p:extLst>
      <p:ext uri="{BB962C8B-B14F-4D97-AF65-F5344CB8AC3E}">
        <p14:creationId xmlns:p14="http://schemas.microsoft.com/office/powerpoint/2010/main" val="1257007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2725B9-927A-467D-BC6B-8742DCA26AC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FD3E18-2683-4BAE-A8CE-ADF858ABE0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8B27017-256F-4EB0-A7A6-B2F2BB368A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9297E8A-3969-44DD-B45D-212E58A9202C}"/>
              </a:ext>
            </a:extLst>
          </p:cNvPr>
          <p:cNvSpPr>
            <a:spLocks noGrp="1"/>
          </p:cNvSpPr>
          <p:nvPr>
            <p:ph type="dt" sz="half" idx="10"/>
          </p:nvPr>
        </p:nvSpPr>
        <p:spPr/>
        <p:txBody>
          <a:bodyPr/>
          <a:lstStyle/>
          <a:p>
            <a:fld id="{40261976-F79E-40D9-9CE3-00A6B7129A73}" type="datetimeFigureOut">
              <a:rPr lang="zh-CN" altLang="en-US" smtClean="0"/>
              <a:t>2023/12/25</a:t>
            </a:fld>
            <a:endParaRPr lang="zh-CN" altLang="en-US"/>
          </a:p>
        </p:txBody>
      </p:sp>
      <p:sp>
        <p:nvSpPr>
          <p:cNvPr id="6" name="页脚占位符 5">
            <a:extLst>
              <a:ext uri="{FF2B5EF4-FFF2-40B4-BE49-F238E27FC236}">
                <a16:creationId xmlns:a16="http://schemas.microsoft.com/office/drawing/2014/main" id="{9074E55B-D6D3-4D25-82E4-0A54AA644A0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CE8E28A-9794-46BB-A420-938A2FFFF20C}"/>
              </a:ext>
            </a:extLst>
          </p:cNvPr>
          <p:cNvSpPr>
            <a:spLocks noGrp="1"/>
          </p:cNvSpPr>
          <p:nvPr>
            <p:ph type="sldNum" sz="quarter" idx="12"/>
          </p:nvPr>
        </p:nvSpPr>
        <p:spPr/>
        <p:txBody>
          <a:bodyPr/>
          <a:lstStyle/>
          <a:p>
            <a:fld id="{8AB48034-3C63-4BAB-98B6-E4A8F3815EF4}" type="slidenum">
              <a:rPr lang="zh-CN" altLang="en-US" smtClean="0"/>
              <a:t>‹#›</a:t>
            </a:fld>
            <a:endParaRPr lang="zh-CN" altLang="en-US"/>
          </a:p>
        </p:txBody>
      </p:sp>
    </p:spTree>
    <p:extLst>
      <p:ext uri="{BB962C8B-B14F-4D97-AF65-F5344CB8AC3E}">
        <p14:creationId xmlns:p14="http://schemas.microsoft.com/office/powerpoint/2010/main" val="819077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07FCA6E-2D93-4855-BA36-A741611F1E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3A2C066-BB3E-46EB-81A7-10CFC92C16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4BB615-3091-4825-A7DF-D941B16F38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261976-F79E-40D9-9CE3-00A6B7129A73}" type="datetimeFigureOut">
              <a:rPr lang="zh-CN" altLang="en-US" smtClean="0"/>
              <a:t>2023/12/25</a:t>
            </a:fld>
            <a:endParaRPr lang="zh-CN" altLang="en-US"/>
          </a:p>
        </p:txBody>
      </p:sp>
      <p:sp>
        <p:nvSpPr>
          <p:cNvPr id="5" name="页脚占位符 4">
            <a:extLst>
              <a:ext uri="{FF2B5EF4-FFF2-40B4-BE49-F238E27FC236}">
                <a16:creationId xmlns:a16="http://schemas.microsoft.com/office/drawing/2014/main" id="{22AFFEB5-1BD5-4F88-B73F-149B551FF8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CCB8308-8EE2-49EC-80B0-6705F99746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B48034-3C63-4BAB-98B6-E4A8F3815EF4}" type="slidenum">
              <a:rPr lang="zh-CN" altLang="en-US" smtClean="0"/>
              <a:t>‹#›</a:t>
            </a:fld>
            <a:endParaRPr lang="zh-CN" altLang="en-US"/>
          </a:p>
        </p:txBody>
      </p:sp>
    </p:spTree>
    <p:extLst>
      <p:ext uri="{BB962C8B-B14F-4D97-AF65-F5344CB8AC3E}">
        <p14:creationId xmlns:p14="http://schemas.microsoft.com/office/powerpoint/2010/main" val="994626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76C1C2A-D76E-40EE-A051-2672A22132EE}"/>
              </a:ext>
            </a:extLst>
          </p:cNvPr>
          <p:cNvSpPr txBox="1"/>
          <p:nvPr/>
        </p:nvSpPr>
        <p:spPr>
          <a:xfrm>
            <a:off x="1227599" y="2309836"/>
            <a:ext cx="9892686" cy="1277914"/>
          </a:xfrm>
          <a:prstGeom prst="rect">
            <a:avLst/>
          </a:prstGeom>
          <a:noFill/>
        </p:spPr>
        <p:txBody>
          <a:bodyPr wrap="square" rtlCol="0">
            <a:spAutoFit/>
          </a:bodyPr>
          <a:lstStyle/>
          <a:p>
            <a:pPr marL="0" marR="0" lvl="0" indent="0" algn="ctr" defTabSz="457200" rtl="0" eaLnBrk="1" fontAlgn="auto" latinLnBrk="0" hangingPunct="1">
              <a:lnSpc>
                <a:spcPct val="125000"/>
              </a:lnSpc>
              <a:spcBef>
                <a:spcPts val="1200"/>
              </a:spcBef>
              <a:spcAft>
                <a:spcPts val="1200"/>
              </a:spcAft>
              <a:buClrTx/>
              <a:buSzTx/>
              <a:buFontTx/>
              <a:buNone/>
              <a:tabLst/>
              <a:defRPr/>
            </a:pPr>
            <a:r>
              <a:rPr kumimoji="0" lang="en-US" altLang="zh-CN" sz="3200" b="1" i="0" u="none" strike="noStrike" kern="0" cap="none" normalizeH="0" noProof="0" dirty="0">
                <a:ln>
                  <a:noFill/>
                </a:ln>
                <a:solidFill>
                  <a:schemeClr val="accent6">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rPr>
              <a:t>Random Neighbor Pixel-Block-Based Deep Recurrent Learning for Polarimetric SAR Image Classification</a:t>
            </a:r>
            <a:endParaRPr lang="en-US" altLang="zh-CN" sz="3200" b="1" i="1" kern="0" dirty="0">
              <a:solidFill>
                <a:srgbClr val="FD9B69"/>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图片 4">
            <a:extLst>
              <a:ext uri="{FF2B5EF4-FFF2-40B4-BE49-F238E27FC236}">
                <a16:creationId xmlns:a16="http://schemas.microsoft.com/office/drawing/2014/main" id="{056BA263-45F7-4EF7-93FA-DCE1C83585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8455" y="607866"/>
            <a:ext cx="2017186" cy="641190"/>
          </a:xfrm>
          <a:prstGeom prst="rect">
            <a:avLst/>
          </a:prstGeom>
        </p:spPr>
      </p:pic>
      <p:sp>
        <p:nvSpPr>
          <p:cNvPr id="6" name="文本框 5">
            <a:extLst>
              <a:ext uri="{FF2B5EF4-FFF2-40B4-BE49-F238E27FC236}">
                <a16:creationId xmlns:a16="http://schemas.microsoft.com/office/drawing/2014/main" id="{4293341B-0CDB-49FA-B5A7-B6D0A7FAE177}"/>
              </a:ext>
            </a:extLst>
          </p:cNvPr>
          <p:cNvSpPr txBox="1"/>
          <p:nvPr/>
        </p:nvSpPr>
        <p:spPr>
          <a:xfrm>
            <a:off x="1383483" y="4264261"/>
            <a:ext cx="9736802" cy="460960"/>
          </a:xfrm>
          <a:prstGeom prst="rect">
            <a:avLst/>
          </a:prstGeom>
          <a:noFill/>
        </p:spPr>
        <p:txBody>
          <a:bodyPr wrap="square" rtlCol="0">
            <a:spAutoFit/>
          </a:bodyPr>
          <a:lstStyle/>
          <a:p>
            <a:pPr algn="ctr">
              <a:lnSpc>
                <a:spcPct val="130000"/>
              </a:lnSpc>
            </a:pPr>
            <a:r>
              <a:rPr lang="en-US" altLang="zh-CN" sz="2000" b="1" i="0" dirty="0">
                <a:effectLst/>
                <a:latin typeface="Open Sans"/>
              </a:rPr>
              <a:t>IEEE Transactions on Geoscience and Remote Sensing</a:t>
            </a:r>
            <a:r>
              <a:rPr lang="zh-CN" altLang="en-US" sz="2000" b="1" i="0" dirty="0">
                <a:effectLst/>
                <a:latin typeface="Open Sans"/>
              </a:rPr>
              <a:t>，</a:t>
            </a:r>
            <a:r>
              <a:rPr lang="en-US" altLang="zh-CN" sz="2000" b="1" i="0" dirty="0">
                <a:effectLst/>
                <a:latin typeface="Open Sans"/>
              </a:rPr>
              <a:t>2021</a:t>
            </a:r>
            <a:endParaRPr lang="en-US" altLang="zh-CN" sz="2000" b="1" i="1" dirty="0">
              <a:ea typeface="微软雅黑" panose="020B0503020204020204" pitchFamily="34" charset="-122"/>
            </a:endParaRPr>
          </a:p>
        </p:txBody>
      </p:sp>
    </p:spTree>
    <p:extLst>
      <p:ext uri="{BB962C8B-B14F-4D97-AF65-F5344CB8AC3E}">
        <p14:creationId xmlns:p14="http://schemas.microsoft.com/office/powerpoint/2010/main" val="208092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07F0B4C-A187-41AC-B44A-57B7665B14A5}"/>
              </a:ext>
            </a:extLst>
          </p:cNvPr>
          <p:cNvSpPr>
            <a:spLocks noGrp="1"/>
          </p:cNvSpPr>
          <p:nvPr>
            <p:ph type="sldNum" sz="quarter" idx="12"/>
          </p:nvPr>
        </p:nvSpPr>
        <p:spPr/>
        <p:txBody>
          <a:bodyPr/>
          <a:lstStyle/>
          <a:p>
            <a:fld id="{72A5E12F-523A-4D75-95A2-779F57F5D9E2}" type="slidenum">
              <a:rPr lang="zh-CN" altLang="en-US" smtClean="0"/>
              <a:pPr/>
              <a:t>10</a:t>
            </a:fld>
            <a:endParaRPr lang="zh-CN" altLang="en-US"/>
          </a:p>
        </p:txBody>
      </p:sp>
      <p:sp>
        <p:nvSpPr>
          <p:cNvPr id="3" name="文本占位符 2">
            <a:extLst>
              <a:ext uri="{FF2B5EF4-FFF2-40B4-BE49-F238E27FC236}">
                <a16:creationId xmlns:a16="http://schemas.microsoft.com/office/drawing/2014/main" id="{03CF4F49-EDA4-4E18-81E3-C2E9BEF18D75}"/>
              </a:ext>
            </a:extLst>
          </p:cNvPr>
          <p:cNvSpPr>
            <a:spLocks noGrp="1"/>
          </p:cNvSpPr>
          <p:nvPr>
            <p:ph type="body" sz="quarter" idx="13"/>
          </p:nvPr>
        </p:nvSpPr>
        <p:spPr/>
        <p:txBody>
          <a:bodyPr/>
          <a:lstStyle/>
          <a:p>
            <a:r>
              <a:rPr lang="zh-CN" altLang="en-US" dirty="0"/>
              <a:t>基于邻域的序列样本构建</a:t>
            </a:r>
          </a:p>
        </p:txBody>
      </p:sp>
      <p:sp>
        <p:nvSpPr>
          <p:cNvPr id="5" name="文本框 4">
            <a:extLst>
              <a:ext uri="{FF2B5EF4-FFF2-40B4-BE49-F238E27FC236}">
                <a16:creationId xmlns:a16="http://schemas.microsoft.com/office/drawing/2014/main" id="{16DEF7BD-9A3A-4105-B2AF-CC5B463EAC42}"/>
              </a:ext>
            </a:extLst>
          </p:cNvPr>
          <p:cNvSpPr txBox="1"/>
          <p:nvPr/>
        </p:nvSpPr>
        <p:spPr>
          <a:xfrm>
            <a:off x="291114" y="6059119"/>
            <a:ext cx="6359505" cy="369332"/>
          </a:xfrm>
          <a:prstGeom prst="rect">
            <a:avLst/>
          </a:prstGeom>
          <a:noFill/>
        </p:spPr>
        <p:txBody>
          <a:bodyPr wrap="square" rtlCol="0">
            <a:spAutoFit/>
          </a:bodyPr>
          <a:lstStyle/>
          <a:p>
            <a:r>
              <a:rPr lang="en-US" altLang="zh-CN" dirty="0">
                <a:latin typeface="Cambria" panose="02040503050406030204" pitchFamily="18" charset="0"/>
                <a:ea typeface="Cambria" panose="02040503050406030204" pitchFamily="18" charset="0"/>
              </a:rPr>
              <a:t>RNPB(random neighbor pixel-block)  sample augmentation</a:t>
            </a:r>
            <a:endParaRPr lang="zh-CN" altLang="en-US" dirty="0">
              <a:latin typeface="Cambria" panose="02040503050406030204" pitchFamily="18" charset="0"/>
            </a:endParaRPr>
          </a:p>
        </p:txBody>
      </p:sp>
      <p:pic>
        <p:nvPicPr>
          <p:cNvPr id="8" name="图片 7">
            <a:extLst>
              <a:ext uri="{FF2B5EF4-FFF2-40B4-BE49-F238E27FC236}">
                <a16:creationId xmlns:a16="http://schemas.microsoft.com/office/drawing/2014/main" id="{3C84BB16-3715-402B-A2F7-041D99242338}"/>
              </a:ext>
            </a:extLst>
          </p:cNvPr>
          <p:cNvPicPr>
            <a:picLocks noChangeAspect="1"/>
          </p:cNvPicPr>
          <p:nvPr/>
        </p:nvPicPr>
        <p:blipFill>
          <a:blip r:embed="rId3"/>
          <a:stretch>
            <a:fillRect/>
          </a:stretch>
        </p:blipFill>
        <p:spPr>
          <a:xfrm>
            <a:off x="291114" y="1287168"/>
            <a:ext cx="5653758" cy="4688879"/>
          </a:xfrm>
          <a:prstGeom prst="rect">
            <a:avLst/>
          </a:prstGeom>
        </p:spPr>
      </p:pic>
      <p:pic>
        <p:nvPicPr>
          <p:cNvPr id="10" name="图片 9">
            <a:extLst>
              <a:ext uri="{FF2B5EF4-FFF2-40B4-BE49-F238E27FC236}">
                <a16:creationId xmlns:a16="http://schemas.microsoft.com/office/drawing/2014/main" id="{6962B824-9C5A-4F0F-86FF-D3273370F524}"/>
              </a:ext>
            </a:extLst>
          </p:cNvPr>
          <p:cNvPicPr>
            <a:picLocks noChangeAspect="1"/>
          </p:cNvPicPr>
          <p:nvPr/>
        </p:nvPicPr>
        <p:blipFill>
          <a:blip r:embed="rId4"/>
          <a:stretch>
            <a:fillRect/>
          </a:stretch>
        </p:blipFill>
        <p:spPr>
          <a:xfrm>
            <a:off x="6247130" y="1826211"/>
            <a:ext cx="5224198" cy="569912"/>
          </a:xfrm>
          <a:prstGeom prst="rect">
            <a:avLst/>
          </a:prstGeom>
        </p:spPr>
      </p:pic>
      <p:sp>
        <p:nvSpPr>
          <p:cNvPr id="11" name="文本框 10">
            <a:extLst>
              <a:ext uri="{FF2B5EF4-FFF2-40B4-BE49-F238E27FC236}">
                <a16:creationId xmlns:a16="http://schemas.microsoft.com/office/drawing/2014/main" id="{67AC8894-08FB-4C7A-952D-FE358BA8D33B}"/>
              </a:ext>
            </a:extLst>
          </p:cNvPr>
          <p:cNvSpPr txBox="1"/>
          <p:nvPr/>
        </p:nvSpPr>
        <p:spPr>
          <a:xfrm>
            <a:off x="6328499" y="1325137"/>
            <a:ext cx="2967662" cy="369332"/>
          </a:xfrm>
          <a:prstGeom prst="rect">
            <a:avLst/>
          </a:prstGeom>
          <a:noFill/>
        </p:spPr>
        <p:txBody>
          <a:bodyPr wrap="square" rtlCol="0">
            <a:spAutoFit/>
          </a:bodyPr>
          <a:lstStyle/>
          <a:p>
            <a:r>
              <a:rPr lang="zh-CN" altLang="en-US" dirty="0"/>
              <a:t>序列样本的表示</a:t>
            </a:r>
          </a:p>
        </p:txBody>
      </p:sp>
      <mc:AlternateContent xmlns:mc="http://schemas.openxmlformats.org/markup-compatibility/2006" xmlns:a14="http://schemas.microsoft.com/office/drawing/2010/main">
        <mc:Choice Requires="a14">
          <p:graphicFrame>
            <p:nvGraphicFramePr>
              <p:cNvPr id="14" name="表格 14">
                <a:extLst>
                  <a:ext uri="{FF2B5EF4-FFF2-40B4-BE49-F238E27FC236}">
                    <a16:creationId xmlns:a16="http://schemas.microsoft.com/office/drawing/2014/main" id="{F238D015-5B0B-4BF2-8413-AAB138FA9ACA}"/>
                  </a:ext>
                </a:extLst>
              </p:cNvPr>
              <p:cNvGraphicFramePr>
                <a:graphicFrameLocks noGrp="1"/>
              </p:cNvGraphicFramePr>
              <p:nvPr>
                <p:extLst>
                  <p:ext uri="{D42A27DB-BD31-4B8C-83A1-F6EECF244321}">
                    <p14:modId xmlns:p14="http://schemas.microsoft.com/office/powerpoint/2010/main" val="1781025263"/>
                  </p:ext>
                </p:extLst>
              </p:nvPr>
            </p:nvGraphicFramePr>
            <p:xfrm>
              <a:off x="7225108" y="2993186"/>
              <a:ext cx="3268242" cy="2539677"/>
            </p:xfrm>
            <a:graphic>
              <a:graphicData uri="http://schemas.openxmlformats.org/drawingml/2006/table">
                <a:tbl>
                  <a:tblPr firstRow="1" bandRow="1">
                    <a:tableStyleId>{5C22544A-7EE6-4342-B048-85BDC9FD1C3A}</a:tableStyleId>
                  </a:tblPr>
                  <a:tblGrid>
                    <a:gridCol w="1089414">
                      <a:extLst>
                        <a:ext uri="{9D8B030D-6E8A-4147-A177-3AD203B41FA5}">
                          <a16:colId xmlns:a16="http://schemas.microsoft.com/office/drawing/2014/main" val="303657038"/>
                        </a:ext>
                      </a:extLst>
                    </a:gridCol>
                    <a:gridCol w="1089414">
                      <a:extLst>
                        <a:ext uri="{9D8B030D-6E8A-4147-A177-3AD203B41FA5}">
                          <a16:colId xmlns:a16="http://schemas.microsoft.com/office/drawing/2014/main" val="293253470"/>
                        </a:ext>
                      </a:extLst>
                    </a:gridCol>
                    <a:gridCol w="1089414">
                      <a:extLst>
                        <a:ext uri="{9D8B030D-6E8A-4147-A177-3AD203B41FA5}">
                          <a16:colId xmlns:a16="http://schemas.microsoft.com/office/drawing/2014/main" val="906889079"/>
                        </a:ext>
                      </a:extLst>
                    </a:gridCol>
                  </a:tblGrid>
                  <a:tr h="846559">
                    <a:tc>
                      <a:txBody>
                        <a:bodyPr/>
                        <a:lstStyle/>
                        <a:p>
                          <a:pPr algn="ctr"/>
                          <a:endParaRPr lang="en-US" altLang="zh-CN"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en-US" altLang="zh-CN" b="1" i="1" smtClean="0">
                                        <a:solidFill>
                                          <a:schemeClr val="tx1"/>
                                        </a:solidFill>
                                        <a:latin typeface="Cambria Math" panose="02040503050406030204" pitchFamily="18" charset="0"/>
                                      </a:rPr>
                                      <m:t>𝒙</m:t>
                                    </m:r>
                                  </m:e>
                                  <m:sup>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𝒓</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𝟏</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𝒄</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𝟏</m:t>
                                    </m:r>
                                    <m:r>
                                      <a:rPr lang="en-US" altLang="zh-CN" b="1" i="1" smtClean="0">
                                        <a:solidFill>
                                          <a:schemeClr val="tx1"/>
                                        </a:solidFill>
                                        <a:latin typeface="Cambria Math" panose="02040503050406030204" pitchFamily="18" charset="0"/>
                                      </a:rPr>
                                      <m:t>)</m:t>
                                    </m:r>
                                  </m:sup>
                                </m:sSup>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ltLang="zh-CN"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en-US" altLang="zh-CN" b="1" i="1" smtClean="0">
                                        <a:solidFill>
                                          <a:schemeClr val="tx1"/>
                                        </a:solidFill>
                                        <a:latin typeface="Cambria Math" panose="02040503050406030204" pitchFamily="18" charset="0"/>
                                      </a:rPr>
                                      <m:t>𝒙</m:t>
                                    </m:r>
                                  </m:e>
                                  <m:sup>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𝒓</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𝟏</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𝒄</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𝟏</m:t>
                                    </m:r>
                                    <m:r>
                                      <a:rPr lang="en-US" altLang="zh-CN" b="1" i="1" smtClean="0">
                                        <a:solidFill>
                                          <a:schemeClr val="tx1"/>
                                        </a:solidFill>
                                        <a:latin typeface="Cambria Math" panose="02040503050406030204" pitchFamily="18" charset="0"/>
                                      </a:rPr>
                                      <m:t>)</m:t>
                                    </m:r>
                                  </m:sup>
                                </m:sSup>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7901396"/>
                      </a:ext>
                    </a:extLst>
                  </a:tr>
                  <a:tr h="846559">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ltLang="zh-CN"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Sup>
                                  <m:sSubSupPr>
                                    <m:ctrlPr>
                                      <a:rPr lang="en-US" altLang="zh-CN" sz="1800" b="1" i="1" kern="1200" smtClean="0">
                                        <a:solidFill>
                                          <a:schemeClr val="tx1"/>
                                        </a:solidFill>
                                        <a:latin typeface="Cambria Math" panose="02040503050406030204" pitchFamily="18" charset="0"/>
                                        <a:ea typeface="+mn-ea"/>
                                        <a:cs typeface="+mn-cs"/>
                                      </a:rPr>
                                    </m:ctrlPr>
                                  </m:sSubSupPr>
                                  <m:e>
                                    <m:r>
                                      <a:rPr lang="en-US" altLang="zh-CN" sz="1800" b="1" i="1" kern="1200" smtClean="0">
                                        <a:solidFill>
                                          <a:schemeClr val="tx1"/>
                                        </a:solidFill>
                                        <a:latin typeface="Cambria Math" panose="02040503050406030204" pitchFamily="18" charset="0"/>
                                        <a:ea typeface="+mn-ea"/>
                                        <a:cs typeface="+mn-cs"/>
                                      </a:rPr>
                                      <m:t>𝒙</m:t>
                                    </m:r>
                                  </m:e>
                                  <m:sub>
                                    <m:r>
                                      <a:rPr lang="en-US" altLang="zh-CN" sz="1800" b="1" i="1" kern="1200" smtClean="0">
                                        <a:solidFill>
                                          <a:schemeClr val="tx1"/>
                                        </a:solidFill>
                                        <a:latin typeface="Cambria Math" panose="02040503050406030204" pitchFamily="18" charset="0"/>
                                        <a:ea typeface="+mn-ea"/>
                                        <a:cs typeface="+mn-cs"/>
                                      </a:rPr>
                                      <m:t>𝑙</m:t>
                                    </m:r>
                                  </m:sub>
                                  <m:sup>
                                    <m:r>
                                      <a:rPr lang="en-US" altLang="zh-CN" sz="1800" b="1" i="1" kern="1200" smtClean="0">
                                        <a:solidFill>
                                          <a:schemeClr val="tx1"/>
                                        </a:solidFill>
                                        <a:latin typeface="Cambria Math" panose="02040503050406030204" pitchFamily="18" charset="0"/>
                                        <a:ea typeface="+mn-ea"/>
                                        <a:cs typeface="+mn-cs"/>
                                      </a:rPr>
                                      <m:t>(</m:t>
                                    </m:r>
                                    <m:r>
                                      <a:rPr lang="en-US" altLang="zh-CN" sz="1800" b="1" i="1" kern="1200" smtClean="0">
                                        <a:solidFill>
                                          <a:schemeClr val="tx1"/>
                                        </a:solidFill>
                                        <a:latin typeface="Cambria Math" panose="02040503050406030204" pitchFamily="18" charset="0"/>
                                        <a:ea typeface="+mn-ea"/>
                                        <a:cs typeface="+mn-cs"/>
                                      </a:rPr>
                                      <m:t>𝑟</m:t>
                                    </m:r>
                                    <m:r>
                                      <a:rPr lang="en-US" altLang="zh-CN" sz="1800" b="1" i="1" kern="1200" smtClean="0">
                                        <a:solidFill>
                                          <a:schemeClr val="tx1"/>
                                        </a:solidFill>
                                        <a:latin typeface="Cambria Math" panose="02040503050406030204" pitchFamily="18" charset="0"/>
                                        <a:ea typeface="+mn-ea"/>
                                        <a:cs typeface="+mn-cs"/>
                                      </a:rPr>
                                      <m:t>,</m:t>
                                    </m:r>
                                    <m:r>
                                      <a:rPr lang="en-US" altLang="zh-CN" sz="1800" b="1" i="1" kern="1200" smtClean="0">
                                        <a:solidFill>
                                          <a:schemeClr val="tx1"/>
                                        </a:solidFill>
                                        <a:latin typeface="Cambria Math" panose="02040503050406030204" pitchFamily="18" charset="0"/>
                                        <a:ea typeface="+mn-ea"/>
                                        <a:cs typeface="+mn-cs"/>
                                      </a:rPr>
                                      <m:t>𝑐</m:t>
                                    </m:r>
                                    <m:r>
                                      <a:rPr lang="en-US" altLang="zh-CN" sz="1800" b="1" i="1" kern="1200" smtClean="0">
                                        <a:solidFill>
                                          <a:schemeClr val="tx1"/>
                                        </a:solidFill>
                                        <a:latin typeface="Cambria Math" panose="02040503050406030204" pitchFamily="18" charset="0"/>
                                        <a:ea typeface="+mn-ea"/>
                                        <a:cs typeface="+mn-cs"/>
                                      </a:rPr>
                                      <m:t>)</m:t>
                                    </m:r>
                                  </m:sup>
                                </m:sSubSup>
                              </m:oMath>
                            </m:oMathPara>
                          </a14:m>
                          <a:endParaRPr lang="zh-CN" altLang="en-US" sz="1800" b="1" i="1" kern="1200" dirty="0">
                            <a:solidFill>
                              <a:schemeClr val="tx1"/>
                            </a:solidFill>
                            <a:latin typeface="Cambria Math" panose="02040503050406030204" pitchFamily="18"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106534"/>
                      </a:ext>
                    </a:extLst>
                  </a:tr>
                  <a:tr h="846559">
                    <a:tc>
                      <a:txBody>
                        <a:bodyPr/>
                        <a:lstStyle/>
                        <a:p>
                          <a:pPr algn="ctr"/>
                          <a:endParaRPr lang="en-US" altLang="zh-CN"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en-US" altLang="zh-CN" b="1" i="1" smtClean="0">
                                        <a:solidFill>
                                          <a:schemeClr val="tx1"/>
                                        </a:solidFill>
                                        <a:latin typeface="Cambria Math" panose="02040503050406030204" pitchFamily="18" charset="0"/>
                                      </a:rPr>
                                      <m:t>𝒙</m:t>
                                    </m:r>
                                  </m:e>
                                  <m:sup>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𝒓</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𝟏</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𝒄</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𝟏</m:t>
                                    </m:r>
                                    <m:r>
                                      <a:rPr lang="en-US" altLang="zh-CN" b="1" i="1" smtClean="0">
                                        <a:solidFill>
                                          <a:schemeClr val="tx1"/>
                                        </a:solidFill>
                                        <a:latin typeface="Cambria Math" panose="02040503050406030204" pitchFamily="18" charset="0"/>
                                      </a:rPr>
                                      <m:t>)</m:t>
                                    </m:r>
                                  </m:sup>
                                </m:sSup>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ltLang="zh-CN"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en-US" altLang="zh-CN" b="1" i="1" smtClean="0">
                                        <a:solidFill>
                                          <a:schemeClr val="tx1"/>
                                        </a:solidFill>
                                        <a:latin typeface="Cambria Math" panose="02040503050406030204" pitchFamily="18" charset="0"/>
                                      </a:rPr>
                                      <m:t>𝒙</m:t>
                                    </m:r>
                                  </m:e>
                                  <m:sup>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𝒓</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𝟏</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𝒄</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𝟏</m:t>
                                    </m:r>
                                    <m:r>
                                      <a:rPr lang="en-US" altLang="zh-CN" b="1" i="1" smtClean="0">
                                        <a:solidFill>
                                          <a:schemeClr val="tx1"/>
                                        </a:solidFill>
                                        <a:latin typeface="Cambria Math" panose="02040503050406030204" pitchFamily="18" charset="0"/>
                                      </a:rPr>
                                      <m:t>)</m:t>
                                    </m:r>
                                  </m:sup>
                                </m:sSup>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868091"/>
                      </a:ext>
                    </a:extLst>
                  </a:tr>
                </a:tbl>
              </a:graphicData>
            </a:graphic>
          </p:graphicFrame>
        </mc:Choice>
        <mc:Fallback xmlns="">
          <p:graphicFrame>
            <p:nvGraphicFramePr>
              <p:cNvPr id="14" name="表格 14">
                <a:extLst>
                  <a:ext uri="{FF2B5EF4-FFF2-40B4-BE49-F238E27FC236}">
                    <a16:creationId xmlns:a16="http://schemas.microsoft.com/office/drawing/2014/main" id="{F238D015-5B0B-4BF2-8413-AAB138FA9ACA}"/>
                  </a:ext>
                </a:extLst>
              </p:cNvPr>
              <p:cNvGraphicFramePr>
                <a:graphicFrameLocks noGrp="1"/>
              </p:cNvGraphicFramePr>
              <p:nvPr>
                <p:extLst>
                  <p:ext uri="{D42A27DB-BD31-4B8C-83A1-F6EECF244321}">
                    <p14:modId xmlns:p14="http://schemas.microsoft.com/office/powerpoint/2010/main" val="1781025263"/>
                  </p:ext>
                </p:extLst>
              </p:nvPr>
            </p:nvGraphicFramePr>
            <p:xfrm>
              <a:off x="7225108" y="2993186"/>
              <a:ext cx="3268242" cy="2539677"/>
            </p:xfrm>
            <a:graphic>
              <a:graphicData uri="http://schemas.openxmlformats.org/drawingml/2006/table">
                <a:tbl>
                  <a:tblPr firstRow="1" bandRow="1">
                    <a:tableStyleId>{5C22544A-7EE6-4342-B048-85BDC9FD1C3A}</a:tableStyleId>
                  </a:tblPr>
                  <a:tblGrid>
                    <a:gridCol w="1089414">
                      <a:extLst>
                        <a:ext uri="{9D8B030D-6E8A-4147-A177-3AD203B41FA5}">
                          <a16:colId xmlns:a16="http://schemas.microsoft.com/office/drawing/2014/main" val="303657038"/>
                        </a:ext>
                      </a:extLst>
                    </a:gridCol>
                    <a:gridCol w="1089414">
                      <a:extLst>
                        <a:ext uri="{9D8B030D-6E8A-4147-A177-3AD203B41FA5}">
                          <a16:colId xmlns:a16="http://schemas.microsoft.com/office/drawing/2014/main" val="293253470"/>
                        </a:ext>
                      </a:extLst>
                    </a:gridCol>
                    <a:gridCol w="1089414">
                      <a:extLst>
                        <a:ext uri="{9D8B030D-6E8A-4147-A177-3AD203B41FA5}">
                          <a16:colId xmlns:a16="http://schemas.microsoft.com/office/drawing/2014/main" val="906889079"/>
                        </a:ext>
                      </a:extLst>
                    </a:gridCol>
                  </a:tblGrid>
                  <a:tr h="846559">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59" t="-1439" r="-201117" b="-201439"/>
                          </a:stretch>
                        </a:blipFill>
                      </a:tcPr>
                    </a:tc>
                    <a:tc>
                      <a:txBody>
                        <a:bodyPr/>
                        <a:lstStyle/>
                        <a:p>
                          <a:pPr algn="ct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0559" t="-1439" r="-1117" b="-201439"/>
                          </a:stretch>
                        </a:blipFill>
                      </a:tcPr>
                    </a:tc>
                    <a:extLst>
                      <a:ext uri="{0D108BD9-81ED-4DB2-BD59-A6C34878D82A}">
                        <a16:rowId xmlns:a16="http://schemas.microsoft.com/office/drawing/2014/main" val="1017901396"/>
                      </a:ext>
                    </a:extLst>
                  </a:tr>
                  <a:tr h="846559">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0559" t="-101439" r="-101117" b="-101439"/>
                          </a:stretch>
                        </a:blip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106534"/>
                      </a:ext>
                    </a:extLst>
                  </a:tr>
                  <a:tr h="846559">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59" t="-201439" r="-201117" b="-1439"/>
                          </a:stretch>
                        </a:blip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0559" t="-201439" r="-1117" b="-1439"/>
                          </a:stretch>
                        </a:blipFill>
                      </a:tcPr>
                    </a:tc>
                    <a:extLst>
                      <a:ext uri="{0D108BD9-81ED-4DB2-BD59-A6C34878D82A}">
                        <a16:rowId xmlns:a16="http://schemas.microsoft.com/office/drawing/2014/main" val="2651868091"/>
                      </a:ext>
                    </a:extLst>
                  </a:tr>
                </a:tbl>
              </a:graphicData>
            </a:graphic>
          </p:graphicFrame>
        </mc:Fallback>
      </mc:AlternateContent>
    </p:spTree>
    <p:extLst>
      <p:ext uri="{BB962C8B-B14F-4D97-AF65-F5344CB8AC3E}">
        <p14:creationId xmlns:p14="http://schemas.microsoft.com/office/powerpoint/2010/main" val="780409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07F0B4C-A187-41AC-B44A-57B7665B14A5}"/>
              </a:ext>
            </a:extLst>
          </p:cNvPr>
          <p:cNvSpPr>
            <a:spLocks noGrp="1"/>
          </p:cNvSpPr>
          <p:nvPr>
            <p:ph type="sldNum" sz="quarter" idx="12"/>
          </p:nvPr>
        </p:nvSpPr>
        <p:spPr/>
        <p:txBody>
          <a:bodyPr/>
          <a:lstStyle/>
          <a:p>
            <a:fld id="{72A5E12F-523A-4D75-95A2-779F57F5D9E2}" type="slidenum">
              <a:rPr lang="zh-CN" altLang="en-US" smtClean="0"/>
              <a:pPr/>
              <a:t>11</a:t>
            </a:fld>
            <a:endParaRPr lang="zh-CN" altLang="en-US"/>
          </a:p>
        </p:txBody>
      </p:sp>
      <p:sp>
        <p:nvSpPr>
          <p:cNvPr id="3" name="文本占位符 2">
            <a:extLst>
              <a:ext uri="{FF2B5EF4-FFF2-40B4-BE49-F238E27FC236}">
                <a16:creationId xmlns:a16="http://schemas.microsoft.com/office/drawing/2014/main" id="{03CF4F49-EDA4-4E18-81E3-C2E9BEF18D75}"/>
              </a:ext>
            </a:extLst>
          </p:cNvPr>
          <p:cNvSpPr>
            <a:spLocks noGrp="1"/>
          </p:cNvSpPr>
          <p:nvPr>
            <p:ph type="body" sz="quarter" idx="13"/>
          </p:nvPr>
        </p:nvSpPr>
        <p:spPr/>
        <p:txBody>
          <a:bodyPr/>
          <a:lstStyle/>
          <a:p>
            <a:r>
              <a:rPr lang="zh-CN" altLang="en-US" dirty="0"/>
              <a:t>基于邻域的序列样本构建</a:t>
            </a:r>
          </a:p>
        </p:txBody>
      </p:sp>
      <p:pic>
        <p:nvPicPr>
          <p:cNvPr id="8" name="图片 7">
            <a:extLst>
              <a:ext uri="{FF2B5EF4-FFF2-40B4-BE49-F238E27FC236}">
                <a16:creationId xmlns:a16="http://schemas.microsoft.com/office/drawing/2014/main" id="{3C84BB16-3715-402B-A2F7-041D99242338}"/>
              </a:ext>
            </a:extLst>
          </p:cNvPr>
          <p:cNvPicPr>
            <a:picLocks noChangeAspect="1"/>
          </p:cNvPicPr>
          <p:nvPr/>
        </p:nvPicPr>
        <p:blipFill>
          <a:blip r:embed="rId3"/>
          <a:stretch>
            <a:fillRect/>
          </a:stretch>
        </p:blipFill>
        <p:spPr>
          <a:xfrm>
            <a:off x="291114" y="939107"/>
            <a:ext cx="4162899" cy="3452452"/>
          </a:xfrm>
          <a:prstGeom prst="rect">
            <a:avLst/>
          </a:prstGeom>
        </p:spPr>
      </p:pic>
      <p:pic>
        <p:nvPicPr>
          <p:cNvPr id="13" name="图片 12">
            <a:extLst>
              <a:ext uri="{FF2B5EF4-FFF2-40B4-BE49-F238E27FC236}">
                <a16:creationId xmlns:a16="http://schemas.microsoft.com/office/drawing/2014/main" id="{3A128E23-535B-4B0E-B2E6-B84A7ECB5885}"/>
              </a:ext>
            </a:extLst>
          </p:cNvPr>
          <p:cNvPicPr>
            <a:picLocks noChangeAspect="1"/>
          </p:cNvPicPr>
          <p:nvPr/>
        </p:nvPicPr>
        <p:blipFill>
          <a:blip r:embed="rId4"/>
          <a:stretch>
            <a:fillRect/>
          </a:stretch>
        </p:blipFill>
        <p:spPr>
          <a:xfrm>
            <a:off x="167227" y="5285499"/>
            <a:ext cx="5140177" cy="935304"/>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81C8492-EDB8-4223-A791-879DA15D9277}"/>
                  </a:ext>
                </a:extLst>
              </p:cNvPr>
              <p:cNvSpPr txBox="1"/>
              <p:nvPr/>
            </p:nvSpPr>
            <p:spPr>
              <a:xfrm>
                <a:off x="884903" y="4317135"/>
                <a:ext cx="6548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𝑖𝑛𝑡𝑒𝑟</m:t>
                          </m:r>
                        </m:sub>
                      </m:sSub>
                    </m:oMath>
                  </m:oMathPara>
                </a14:m>
                <a:endParaRPr lang="zh-CN" altLang="en-US" dirty="0"/>
              </a:p>
            </p:txBody>
          </p:sp>
        </mc:Choice>
        <mc:Fallback xmlns="">
          <p:sp>
            <p:nvSpPr>
              <p:cNvPr id="4" name="文本框 3">
                <a:extLst>
                  <a:ext uri="{FF2B5EF4-FFF2-40B4-BE49-F238E27FC236}">
                    <a16:creationId xmlns:a16="http://schemas.microsoft.com/office/drawing/2014/main" id="{B81C8492-EDB8-4223-A791-879DA15D9277}"/>
                  </a:ext>
                </a:extLst>
              </p:cNvPr>
              <p:cNvSpPr txBox="1">
                <a:spLocks noRot="1" noChangeAspect="1" noMove="1" noResize="1" noEditPoints="1" noAdjustHandles="1" noChangeArrowheads="1" noChangeShapeType="1" noTextEdit="1"/>
              </p:cNvSpPr>
              <p:nvPr/>
            </p:nvSpPr>
            <p:spPr>
              <a:xfrm>
                <a:off x="884903" y="4317135"/>
                <a:ext cx="654828" cy="369332"/>
              </a:xfrm>
              <a:prstGeom prst="rect">
                <a:avLst/>
              </a:prstGeom>
              <a:blipFill>
                <a:blip r:embed="rId5"/>
                <a:stretch>
                  <a:fillRect r="-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677CE67-75F8-44E8-B11B-21785835B217}"/>
                  </a:ext>
                </a:extLst>
              </p:cNvPr>
              <p:cNvSpPr txBox="1"/>
              <p:nvPr/>
            </p:nvSpPr>
            <p:spPr>
              <a:xfrm>
                <a:off x="3072580" y="4317135"/>
                <a:ext cx="65482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𝑒𝑑𝑔𝑒</m:t>
                          </m:r>
                        </m:sub>
                      </m:sSub>
                    </m:oMath>
                  </m:oMathPara>
                </a14:m>
                <a:endParaRPr lang="zh-CN" altLang="en-US" dirty="0"/>
              </a:p>
            </p:txBody>
          </p:sp>
        </mc:Choice>
        <mc:Fallback xmlns="">
          <p:sp>
            <p:nvSpPr>
              <p:cNvPr id="12" name="文本框 11">
                <a:extLst>
                  <a:ext uri="{FF2B5EF4-FFF2-40B4-BE49-F238E27FC236}">
                    <a16:creationId xmlns:a16="http://schemas.microsoft.com/office/drawing/2014/main" id="{A677CE67-75F8-44E8-B11B-21785835B217}"/>
                  </a:ext>
                </a:extLst>
              </p:cNvPr>
              <p:cNvSpPr txBox="1">
                <a:spLocks noRot="1" noChangeAspect="1" noMove="1" noResize="1" noEditPoints="1" noAdjustHandles="1" noChangeArrowheads="1" noChangeShapeType="1" noTextEdit="1"/>
              </p:cNvSpPr>
              <p:nvPr/>
            </p:nvSpPr>
            <p:spPr>
              <a:xfrm>
                <a:off x="3072580" y="4317135"/>
                <a:ext cx="654828" cy="391902"/>
              </a:xfrm>
              <a:prstGeom prst="rect">
                <a:avLst/>
              </a:prstGeom>
              <a:blipFill>
                <a:blip r:embed="rId6"/>
                <a:stretch>
                  <a:fillRect r="-4673" b="-10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B4DA787-D9B9-4031-A078-1F27A5FA994F}"/>
                  </a:ext>
                </a:extLst>
              </p:cNvPr>
              <p:cNvSpPr txBox="1"/>
              <p:nvPr/>
            </p:nvSpPr>
            <p:spPr>
              <a:xfrm>
                <a:off x="239858" y="4893597"/>
                <a:ext cx="5191433" cy="391902"/>
              </a:xfrm>
              <a:prstGeom prst="rect">
                <a:avLst/>
              </a:prstGeom>
              <a:noFill/>
            </p:spPr>
            <p:txBody>
              <a:bodyPr wrap="squar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𝑖𝑛𝑡𝑒𝑟</m:t>
                        </m:r>
                      </m:sub>
                    </m:sSub>
                  </m:oMath>
                </a14:m>
                <a:r>
                  <a:rPr lang="zh-CN" altLang="en-US" dirty="0"/>
                  <a:t>模拟单个类块的内部，</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𝑒𝑑𝑔𝑒</m:t>
                        </m:r>
                      </m:sub>
                    </m:sSub>
                  </m:oMath>
                </a14:m>
                <a:r>
                  <a:rPr lang="zh-CN" altLang="en-US" dirty="0"/>
                  <a:t>模拟类块的边缘。</a:t>
                </a:r>
              </a:p>
            </p:txBody>
          </p:sp>
        </mc:Choice>
        <mc:Fallback xmlns="">
          <p:sp>
            <p:nvSpPr>
              <p:cNvPr id="6" name="文本框 5">
                <a:extLst>
                  <a:ext uri="{FF2B5EF4-FFF2-40B4-BE49-F238E27FC236}">
                    <a16:creationId xmlns:a16="http://schemas.microsoft.com/office/drawing/2014/main" id="{4B4DA787-D9B9-4031-A078-1F27A5FA994F}"/>
                  </a:ext>
                </a:extLst>
              </p:cNvPr>
              <p:cNvSpPr txBox="1">
                <a:spLocks noRot="1" noChangeAspect="1" noMove="1" noResize="1" noEditPoints="1" noAdjustHandles="1" noChangeArrowheads="1" noChangeShapeType="1" noTextEdit="1"/>
              </p:cNvSpPr>
              <p:nvPr/>
            </p:nvSpPr>
            <p:spPr>
              <a:xfrm>
                <a:off x="239858" y="4893597"/>
                <a:ext cx="5191433" cy="391902"/>
              </a:xfrm>
              <a:prstGeom prst="rect">
                <a:avLst/>
              </a:prstGeom>
              <a:blipFill>
                <a:blip r:embed="rId7"/>
                <a:stretch>
                  <a:fillRect t="-7813" r="-5282" b="-20313"/>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AEBB5FDC-147B-4CC1-9EC3-9216D542D0AD}"/>
              </a:ext>
            </a:extLst>
          </p:cNvPr>
          <p:cNvSpPr txBox="1"/>
          <p:nvPr/>
        </p:nvSpPr>
        <p:spPr>
          <a:xfrm>
            <a:off x="291114" y="6343832"/>
            <a:ext cx="4400919" cy="369332"/>
          </a:xfrm>
          <a:prstGeom prst="rect">
            <a:avLst/>
          </a:prstGeom>
          <a:noFill/>
        </p:spPr>
        <p:txBody>
          <a:bodyPr wrap="square" rtlCol="0">
            <a:spAutoFit/>
          </a:bodyPr>
          <a:lstStyle/>
          <a:p>
            <a:pPr algn="ctr"/>
            <a:r>
              <a:rPr lang="zh-CN" altLang="en-US" dirty="0"/>
              <a:t>增强类内和类间的识别性能</a:t>
            </a:r>
          </a:p>
        </p:txBody>
      </p:sp>
      <p:graphicFrame>
        <p:nvGraphicFramePr>
          <p:cNvPr id="15" name="表格 15">
            <a:extLst>
              <a:ext uri="{FF2B5EF4-FFF2-40B4-BE49-F238E27FC236}">
                <a16:creationId xmlns:a16="http://schemas.microsoft.com/office/drawing/2014/main" id="{8C8A2DB2-1697-4CF9-9642-201EC7E62279}"/>
              </a:ext>
            </a:extLst>
          </p:cNvPr>
          <p:cNvGraphicFramePr>
            <a:graphicFrameLocks noGrp="1"/>
          </p:cNvGraphicFramePr>
          <p:nvPr>
            <p:extLst>
              <p:ext uri="{D42A27DB-BD31-4B8C-83A1-F6EECF244321}">
                <p14:modId xmlns:p14="http://schemas.microsoft.com/office/powerpoint/2010/main" val="3241076383"/>
              </p:ext>
            </p:extLst>
          </p:nvPr>
        </p:nvGraphicFramePr>
        <p:xfrm>
          <a:off x="8424985" y="1524809"/>
          <a:ext cx="1985460" cy="1657773"/>
        </p:xfrm>
        <a:graphic>
          <a:graphicData uri="http://schemas.openxmlformats.org/drawingml/2006/table">
            <a:tbl>
              <a:tblPr firstRow="1" bandRow="1">
                <a:tableStyleId>{5C22544A-7EE6-4342-B048-85BDC9FD1C3A}</a:tableStyleId>
              </a:tblPr>
              <a:tblGrid>
                <a:gridCol w="661820">
                  <a:extLst>
                    <a:ext uri="{9D8B030D-6E8A-4147-A177-3AD203B41FA5}">
                      <a16:colId xmlns:a16="http://schemas.microsoft.com/office/drawing/2014/main" val="2121977498"/>
                    </a:ext>
                  </a:extLst>
                </a:gridCol>
                <a:gridCol w="661820">
                  <a:extLst>
                    <a:ext uri="{9D8B030D-6E8A-4147-A177-3AD203B41FA5}">
                      <a16:colId xmlns:a16="http://schemas.microsoft.com/office/drawing/2014/main" val="2641797345"/>
                    </a:ext>
                  </a:extLst>
                </a:gridCol>
                <a:gridCol w="661820">
                  <a:extLst>
                    <a:ext uri="{9D8B030D-6E8A-4147-A177-3AD203B41FA5}">
                      <a16:colId xmlns:a16="http://schemas.microsoft.com/office/drawing/2014/main" val="922137528"/>
                    </a:ext>
                  </a:extLst>
                </a:gridCol>
              </a:tblGrid>
              <a:tr h="552591">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888039344"/>
                  </a:ext>
                </a:extLst>
              </a:tr>
              <a:tr h="552591">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4342566"/>
                  </a:ext>
                </a:extLst>
              </a:tr>
              <a:tr h="552591">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796120451"/>
                  </a:ext>
                </a:extLst>
              </a:tr>
            </a:tbl>
          </a:graphicData>
        </a:graphic>
      </p:graphicFrame>
      <p:sp>
        <p:nvSpPr>
          <p:cNvPr id="16" name="文本框 15">
            <a:extLst>
              <a:ext uri="{FF2B5EF4-FFF2-40B4-BE49-F238E27FC236}">
                <a16:creationId xmlns:a16="http://schemas.microsoft.com/office/drawing/2014/main" id="{3687189D-A122-4ED0-9311-8E1EA1027432}"/>
              </a:ext>
            </a:extLst>
          </p:cNvPr>
          <p:cNvSpPr txBox="1"/>
          <p:nvPr/>
        </p:nvSpPr>
        <p:spPr>
          <a:xfrm>
            <a:off x="9196489" y="2092085"/>
            <a:ext cx="336263" cy="523220"/>
          </a:xfrm>
          <a:prstGeom prst="rect">
            <a:avLst/>
          </a:prstGeom>
          <a:noFill/>
        </p:spPr>
        <p:txBody>
          <a:bodyPr wrap="square" rtlCol="0">
            <a:spAutoFit/>
          </a:bodyPr>
          <a:lstStyle/>
          <a:p>
            <a:r>
              <a:rPr lang="en-US" altLang="zh-CN" sz="2800" b="1" dirty="0"/>
              <a:t>X</a:t>
            </a:r>
            <a:endParaRPr lang="zh-CN" altLang="en-US" sz="2800" b="1" dirty="0"/>
          </a:p>
        </p:txBody>
      </p:sp>
      <p:sp>
        <p:nvSpPr>
          <p:cNvPr id="17" name="文本框 16">
            <a:extLst>
              <a:ext uri="{FF2B5EF4-FFF2-40B4-BE49-F238E27FC236}">
                <a16:creationId xmlns:a16="http://schemas.microsoft.com/office/drawing/2014/main" id="{5AAD2A42-9E76-4F2E-BD92-FA74A76834F4}"/>
              </a:ext>
            </a:extLst>
          </p:cNvPr>
          <p:cNvSpPr txBox="1"/>
          <p:nvPr/>
        </p:nvSpPr>
        <p:spPr>
          <a:xfrm>
            <a:off x="8563947" y="1524809"/>
            <a:ext cx="300867" cy="523220"/>
          </a:xfrm>
          <a:prstGeom prst="rect">
            <a:avLst/>
          </a:prstGeom>
          <a:noFill/>
        </p:spPr>
        <p:txBody>
          <a:bodyPr wrap="square" rtlCol="0">
            <a:spAutoFit/>
          </a:bodyPr>
          <a:lstStyle/>
          <a:p>
            <a:r>
              <a:rPr lang="en-US" altLang="zh-CN" sz="2800" b="1" dirty="0"/>
              <a:t>a</a:t>
            </a:r>
            <a:endParaRPr lang="zh-CN" altLang="en-US" sz="2800" b="1" dirty="0"/>
          </a:p>
        </p:txBody>
      </p:sp>
      <p:sp>
        <p:nvSpPr>
          <p:cNvPr id="18" name="文本框 17">
            <a:extLst>
              <a:ext uri="{FF2B5EF4-FFF2-40B4-BE49-F238E27FC236}">
                <a16:creationId xmlns:a16="http://schemas.microsoft.com/office/drawing/2014/main" id="{DA6FE9B7-EB11-4B46-81C5-F0BB838866C8}"/>
              </a:ext>
            </a:extLst>
          </p:cNvPr>
          <p:cNvSpPr txBox="1"/>
          <p:nvPr/>
        </p:nvSpPr>
        <p:spPr>
          <a:xfrm>
            <a:off x="8563947" y="2615305"/>
            <a:ext cx="300867" cy="523220"/>
          </a:xfrm>
          <a:prstGeom prst="rect">
            <a:avLst/>
          </a:prstGeom>
          <a:noFill/>
        </p:spPr>
        <p:txBody>
          <a:bodyPr wrap="square" rtlCol="0">
            <a:spAutoFit/>
          </a:bodyPr>
          <a:lstStyle/>
          <a:p>
            <a:r>
              <a:rPr lang="en-US" altLang="zh-CN" sz="2800" b="1" dirty="0"/>
              <a:t>c</a:t>
            </a:r>
            <a:endParaRPr lang="zh-CN" altLang="en-US" sz="2800" b="1" dirty="0"/>
          </a:p>
        </p:txBody>
      </p:sp>
      <p:sp>
        <p:nvSpPr>
          <p:cNvPr id="19" name="文本框 18">
            <a:extLst>
              <a:ext uri="{FF2B5EF4-FFF2-40B4-BE49-F238E27FC236}">
                <a16:creationId xmlns:a16="http://schemas.microsoft.com/office/drawing/2014/main" id="{B6D5FF07-5A8F-4FB1-AF5B-71136BBD2023}"/>
              </a:ext>
            </a:extLst>
          </p:cNvPr>
          <p:cNvSpPr txBox="1"/>
          <p:nvPr/>
        </p:nvSpPr>
        <p:spPr>
          <a:xfrm>
            <a:off x="9878520" y="1524809"/>
            <a:ext cx="300867" cy="523220"/>
          </a:xfrm>
          <a:prstGeom prst="rect">
            <a:avLst/>
          </a:prstGeom>
          <a:noFill/>
        </p:spPr>
        <p:txBody>
          <a:bodyPr wrap="square" rtlCol="0">
            <a:spAutoFit/>
          </a:bodyPr>
          <a:lstStyle/>
          <a:p>
            <a:r>
              <a:rPr lang="en-US" altLang="zh-CN" sz="2800" b="1" dirty="0"/>
              <a:t>b</a:t>
            </a:r>
            <a:endParaRPr lang="zh-CN" altLang="en-US" sz="2800" b="1" dirty="0"/>
          </a:p>
        </p:txBody>
      </p:sp>
      <p:sp>
        <p:nvSpPr>
          <p:cNvPr id="20" name="文本框 19">
            <a:extLst>
              <a:ext uri="{FF2B5EF4-FFF2-40B4-BE49-F238E27FC236}">
                <a16:creationId xmlns:a16="http://schemas.microsoft.com/office/drawing/2014/main" id="{468A4C8F-02CD-4F0A-AF8C-34BCA9AC9074}"/>
              </a:ext>
            </a:extLst>
          </p:cNvPr>
          <p:cNvSpPr txBox="1"/>
          <p:nvPr/>
        </p:nvSpPr>
        <p:spPr>
          <a:xfrm>
            <a:off x="9896547" y="2659362"/>
            <a:ext cx="300867" cy="523220"/>
          </a:xfrm>
          <a:prstGeom prst="rect">
            <a:avLst/>
          </a:prstGeom>
          <a:noFill/>
        </p:spPr>
        <p:txBody>
          <a:bodyPr wrap="square" rtlCol="0">
            <a:spAutoFit/>
          </a:bodyPr>
          <a:lstStyle/>
          <a:p>
            <a:r>
              <a:rPr lang="en-US" altLang="zh-CN" sz="2800" b="1" dirty="0"/>
              <a:t>d</a:t>
            </a:r>
            <a:endParaRPr lang="zh-CN" altLang="en-US" sz="2800" b="1" dirty="0"/>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42A9A57-2969-44C0-8E6F-19BEF82CA65F}"/>
                  </a:ext>
                </a:extLst>
              </p:cNvPr>
              <p:cNvSpPr txBox="1"/>
              <p:nvPr/>
            </p:nvSpPr>
            <p:spPr>
              <a:xfrm>
                <a:off x="7870771" y="3541269"/>
                <a:ext cx="3177787" cy="329064"/>
              </a:xfrm>
              <a:prstGeom prst="rect">
                <a:avLst/>
              </a:prstGeom>
              <a:noFill/>
            </p:spPr>
            <p:txBody>
              <a:bodyPr wrap="square" lIns="0" tIns="0" rIns="0" bIns="0" rtlCol="0">
                <a:spAutoFit/>
              </a:bodyPr>
              <a:lstStyle/>
              <a:p>
                <a:pPr algn="ct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𝑙</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sSubSup>
                  </m:oMath>
                </a14:m>
                <a:r>
                  <a:rPr lang="zh-CN" altLang="en-US" dirty="0"/>
                  <a:t> </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𝑠𝑢𝑚</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1−1)</m:t>
                        </m:r>
                      </m:sub>
                      <m:sup>
                        <m:r>
                          <a:rPr lang="en-US" altLang="zh-CN" b="0" i="1" smtClean="0">
                            <a:latin typeface="Cambria Math" panose="02040503050406030204" pitchFamily="18" charset="0"/>
                          </a:rPr>
                          <m:t>4</m:t>
                        </m:r>
                      </m:sup>
                    </m:sSubSup>
                  </m:oMath>
                </a14:m>
                <a:r>
                  <a:rPr lang="zh-CN" altLang="en-US" dirty="0"/>
                  <a:t> </a:t>
                </a:r>
                <a:r>
                  <a:rPr lang="en-US" altLang="zh-CN" dirty="0">
                    <a:latin typeface="Cambria" panose="02040503050406030204" pitchFamily="18" charset="0"/>
                    <a:ea typeface="Cambria" panose="02040503050406030204" pitchFamily="18" charset="0"/>
                  </a:rPr>
                  <a:t>× 4!</a:t>
                </a:r>
                <a:endParaRPr lang="zh-CN" altLang="en-US" dirty="0">
                  <a:latin typeface="Cambria" panose="02040503050406030204" pitchFamily="18" charset="0"/>
                </a:endParaRPr>
              </a:p>
            </p:txBody>
          </p:sp>
        </mc:Choice>
        <mc:Fallback xmlns="">
          <p:sp>
            <p:nvSpPr>
              <p:cNvPr id="21" name="文本框 20">
                <a:extLst>
                  <a:ext uri="{FF2B5EF4-FFF2-40B4-BE49-F238E27FC236}">
                    <a16:creationId xmlns:a16="http://schemas.microsoft.com/office/drawing/2014/main" id="{842A9A57-2969-44C0-8E6F-19BEF82CA65F}"/>
                  </a:ext>
                </a:extLst>
              </p:cNvPr>
              <p:cNvSpPr txBox="1">
                <a:spLocks noRot="1" noChangeAspect="1" noMove="1" noResize="1" noEditPoints="1" noAdjustHandles="1" noChangeArrowheads="1" noChangeShapeType="1" noTextEdit="1"/>
              </p:cNvSpPr>
              <p:nvPr/>
            </p:nvSpPr>
            <p:spPr>
              <a:xfrm>
                <a:off x="7870771" y="3541269"/>
                <a:ext cx="3177787" cy="329064"/>
              </a:xfrm>
              <a:prstGeom prst="rect">
                <a:avLst/>
              </a:prstGeom>
              <a:blipFill>
                <a:blip r:embed="rId8"/>
                <a:stretch>
                  <a:fillRect t="-22222" b="-31481"/>
                </a:stretch>
              </a:blipFill>
            </p:spPr>
            <p:txBody>
              <a:bodyPr/>
              <a:lstStyle/>
              <a:p>
                <a:r>
                  <a:rPr lang="zh-CN" altLang="en-US">
                    <a:noFill/>
                  </a:rPr>
                  <a:t> </a:t>
                </a:r>
              </a:p>
            </p:txBody>
          </p:sp>
        </mc:Fallback>
      </mc:AlternateContent>
      <p:graphicFrame>
        <p:nvGraphicFramePr>
          <p:cNvPr id="22" name="表格 15">
            <a:extLst>
              <a:ext uri="{FF2B5EF4-FFF2-40B4-BE49-F238E27FC236}">
                <a16:creationId xmlns:a16="http://schemas.microsoft.com/office/drawing/2014/main" id="{89D26C8E-AFD8-44C1-B960-4F1E00C987BF}"/>
              </a:ext>
            </a:extLst>
          </p:cNvPr>
          <p:cNvGraphicFramePr>
            <a:graphicFrameLocks noGrp="1"/>
          </p:cNvGraphicFramePr>
          <p:nvPr>
            <p:extLst>
              <p:ext uri="{D42A27DB-BD31-4B8C-83A1-F6EECF244321}">
                <p14:modId xmlns:p14="http://schemas.microsoft.com/office/powerpoint/2010/main" val="1570956423"/>
              </p:ext>
            </p:extLst>
          </p:nvPr>
        </p:nvGraphicFramePr>
        <p:xfrm>
          <a:off x="8428540" y="4317135"/>
          <a:ext cx="1985460" cy="1657773"/>
        </p:xfrm>
        <a:graphic>
          <a:graphicData uri="http://schemas.openxmlformats.org/drawingml/2006/table">
            <a:tbl>
              <a:tblPr firstRow="1" bandRow="1">
                <a:tableStyleId>{5C22544A-7EE6-4342-B048-85BDC9FD1C3A}</a:tableStyleId>
              </a:tblPr>
              <a:tblGrid>
                <a:gridCol w="661820">
                  <a:extLst>
                    <a:ext uri="{9D8B030D-6E8A-4147-A177-3AD203B41FA5}">
                      <a16:colId xmlns:a16="http://schemas.microsoft.com/office/drawing/2014/main" val="2121977498"/>
                    </a:ext>
                  </a:extLst>
                </a:gridCol>
                <a:gridCol w="661820">
                  <a:extLst>
                    <a:ext uri="{9D8B030D-6E8A-4147-A177-3AD203B41FA5}">
                      <a16:colId xmlns:a16="http://schemas.microsoft.com/office/drawing/2014/main" val="2641797345"/>
                    </a:ext>
                  </a:extLst>
                </a:gridCol>
                <a:gridCol w="661820">
                  <a:extLst>
                    <a:ext uri="{9D8B030D-6E8A-4147-A177-3AD203B41FA5}">
                      <a16:colId xmlns:a16="http://schemas.microsoft.com/office/drawing/2014/main" val="922137528"/>
                    </a:ext>
                  </a:extLst>
                </a:gridCol>
              </a:tblGrid>
              <a:tr h="552591">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B083"/>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B0A"/>
                    </a:solidFill>
                  </a:tcPr>
                </a:tc>
                <a:extLst>
                  <a:ext uri="{0D108BD9-81ED-4DB2-BD59-A6C34878D82A}">
                    <a16:rowId xmlns:a16="http://schemas.microsoft.com/office/drawing/2014/main" val="1888039344"/>
                  </a:ext>
                </a:extLst>
              </a:tr>
              <a:tr h="552591">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4342566"/>
                  </a:ext>
                </a:extLst>
              </a:tr>
              <a:tr h="552591">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B083"/>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796120451"/>
                  </a:ext>
                </a:extLst>
              </a:tr>
            </a:tbl>
          </a:graphicData>
        </a:graphic>
      </p:graphicFrame>
      <p:sp>
        <p:nvSpPr>
          <p:cNvPr id="23" name="文本框 22">
            <a:extLst>
              <a:ext uri="{FF2B5EF4-FFF2-40B4-BE49-F238E27FC236}">
                <a16:creationId xmlns:a16="http://schemas.microsoft.com/office/drawing/2014/main" id="{728958DD-C3D3-47F1-8255-587D94CEFAD9}"/>
              </a:ext>
            </a:extLst>
          </p:cNvPr>
          <p:cNvSpPr txBox="1"/>
          <p:nvPr/>
        </p:nvSpPr>
        <p:spPr>
          <a:xfrm>
            <a:off x="9200044" y="4884411"/>
            <a:ext cx="336263" cy="523220"/>
          </a:xfrm>
          <a:prstGeom prst="rect">
            <a:avLst/>
          </a:prstGeom>
          <a:noFill/>
        </p:spPr>
        <p:txBody>
          <a:bodyPr wrap="square" rtlCol="0">
            <a:spAutoFit/>
          </a:bodyPr>
          <a:lstStyle/>
          <a:p>
            <a:r>
              <a:rPr lang="en-US" altLang="zh-CN" sz="2800" b="1" dirty="0"/>
              <a:t>X</a:t>
            </a:r>
            <a:endParaRPr lang="zh-CN" altLang="en-US" sz="2800" b="1" dirty="0"/>
          </a:p>
        </p:txBody>
      </p:sp>
      <p:sp>
        <p:nvSpPr>
          <p:cNvPr id="24" name="文本框 23">
            <a:extLst>
              <a:ext uri="{FF2B5EF4-FFF2-40B4-BE49-F238E27FC236}">
                <a16:creationId xmlns:a16="http://schemas.microsoft.com/office/drawing/2014/main" id="{DE40EB22-2EC6-44A5-BAB8-205B90E1124B}"/>
              </a:ext>
            </a:extLst>
          </p:cNvPr>
          <p:cNvSpPr txBox="1"/>
          <p:nvPr/>
        </p:nvSpPr>
        <p:spPr>
          <a:xfrm>
            <a:off x="8567502" y="4317135"/>
            <a:ext cx="300867" cy="523220"/>
          </a:xfrm>
          <a:prstGeom prst="rect">
            <a:avLst/>
          </a:prstGeom>
          <a:noFill/>
        </p:spPr>
        <p:txBody>
          <a:bodyPr wrap="square" rtlCol="0">
            <a:spAutoFit/>
          </a:bodyPr>
          <a:lstStyle/>
          <a:p>
            <a:r>
              <a:rPr lang="en-US" altLang="zh-CN" sz="2800" b="1" dirty="0"/>
              <a:t>a</a:t>
            </a:r>
            <a:endParaRPr lang="zh-CN" altLang="en-US" sz="2800" b="1" dirty="0"/>
          </a:p>
        </p:txBody>
      </p:sp>
      <p:sp>
        <p:nvSpPr>
          <p:cNvPr id="25" name="文本框 24">
            <a:extLst>
              <a:ext uri="{FF2B5EF4-FFF2-40B4-BE49-F238E27FC236}">
                <a16:creationId xmlns:a16="http://schemas.microsoft.com/office/drawing/2014/main" id="{8A773214-FB1D-47B6-A761-615207B44648}"/>
              </a:ext>
            </a:extLst>
          </p:cNvPr>
          <p:cNvSpPr txBox="1"/>
          <p:nvPr/>
        </p:nvSpPr>
        <p:spPr>
          <a:xfrm>
            <a:off x="8567502" y="5407631"/>
            <a:ext cx="300867" cy="523220"/>
          </a:xfrm>
          <a:prstGeom prst="rect">
            <a:avLst/>
          </a:prstGeom>
          <a:noFill/>
        </p:spPr>
        <p:txBody>
          <a:bodyPr wrap="square" rtlCol="0">
            <a:spAutoFit/>
          </a:bodyPr>
          <a:lstStyle/>
          <a:p>
            <a:r>
              <a:rPr lang="en-US" altLang="zh-CN" sz="2800" b="1" dirty="0"/>
              <a:t>c</a:t>
            </a:r>
            <a:endParaRPr lang="zh-CN" altLang="en-US" sz="2800" b="1" dirty="0"/>
          </a:p>
        </p:txBody>
      </p:sp>
      <p:sp>
        <p:nvSpPr>
          <p:cNvPr id="26" name="文本框 25">
            <a:extLst>
              <a:ext uri="{FF2B5EF4-FFF2-40B4-BE49-F238E27FC236}">
                <a16:creationId xmlns:a16="http://schemas.microsoft.com/office/drawing/2014/main" id="{2A18E8C4-C000-4F26-97FE-D9BEF429AC8F}"/>
              </a:ext>
            </a:extLst>
          </p:cNvPr>
          <p:cNvSpPr txBox="1"/>
          <p:nvPr/>
        </p:nvSpPr>
        <p:spPr>
          <a:xfrm>
            <a:off x="9882075" y="4317135"/>
            <a:ext cx="300867" cy="523220"/>
          </a:xfrm>
          <a:prstGeom prst="rect">
            <a:avLst/>
          </a:prstGeom>
          <a:noFill/>
        </p:spPr>
        <p:txBody>
          <a:bodyPr wrap="square" rtlCol="0">
            <a:spAutoFit/>
          </a:bodyPr>
          <a:lstStyle/>
          <a:p>
            <a:r>
              <a:rPr lang="en-US" altLang="zh-CN" sz="2800" b="1" dirty="0"/>
              <a:t>b</a:t>
            </a:r>
            <a:endParaRPr lang="zh-CN" altLang="en-US" sz="2800" b="1" dirty="0"/>
          </a:p>
        </p:txBody>
      </p:sp>
      <p:sp>
        <p:nvSpPr>
          <p:cNvPr id="27" name="文本框 26">
            <a:extLst>
              <a:ext uri="{FF2B5EF4-FFF2-40B4-BE49-F238E27FC236}">
                <a16:creationId xmlns:a16="http://schemas.microsoft.com/office/drawing/2014/main" id="{BE5C697B-C265-4AF9-9338-2BCA3A907002}"/>
              </a:ext>
            </a:extLst>
          </p:cNvPr>
          <p:cNvSpPr txBox="1"/>
          <p:nvPr/>
        </p:nvSpPr>
        <p:spPr>
          <a:xfrm>
            <a:off x="9900102" y="5451688"/>
            <a:ext cx="300867" cy="523220"/>
          </a:xfrm>
          <a:prstGeom prst="rect">
            <a:avLst/>
          </a:prstGeom>
          <a:noFill/>
        </p:spPr>
        <p:txBody>
          <a:bodyPr wrap="square" rtlCol="0">
            <a:spAutoFit/>
          </a:bodyPr>
          <a:lstStyle/>
          <a:p>
            <a:r>
              <a:rPr lang="en-US" altLang="zh-CN" sz="2800" b="1" dirty="0"/>
              <a:t>d</a:t>
            </a:r>
            <a:endParaRPr lang="zh-CN" altLang="en-US" sz="2800" b="1" dirty="0"/>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96AE4ADA-4ABB-4586-B4FD-C85C8A597AC7}"/>
                  </a:ext>
                </a:extLst>
              </p:cNvPr>
              <p:cNvSpPr txBox="1"/>
              <p:nvPr/>
            </p:nvSpPr>
            <p:spPr>
              <a:xfrm>
                <a:off x="7870770" y="6226773"/>
                <a:ext cx="3177787" cy="279692"/>
              </a:xfrm>
              <a:prstGeom prst="rect">
                <a:avLst/>
              </a:prstGeom>
              <a:noFill/>
            </p:spPr>
            <p:txBody>
              <a:bodyPr wrap="square" lIns="0" tIns="0" rIns="0" bIns="0" rtlCol="0">
                <a:spAutoFit/>
              </a:bodyPr>
              <a:lstStyle/>
              <a:p>
                <a:pPr algn="ct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𝐾</m:t>
                        </m:r>
                      </m:sub>
                      <m:sup>
                        <m:r>
                          <a:rPr lang="en-US" altLang="zh-CN" b="0" i="1" smtClean="0">
                            <a:latin typeface="Cambria Math" panose="02040503050406030204" pitchFamily="18" charset="0"/>
                          </a:rPr>
                          <m:t>4</m:t>
                        </m:r>
                      </m:sup>
                    </m:sSubSup>
                  </m:oMath>
                </a14:m>
                <a:r>
                  <a:rPr lang="zh-CN" altLang="en-US" dirty="0"/>
                  <a:t> </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𝐾</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sSubSup>
                  </m:oMath>
                </a14:m>
                <a:r>
                  <a:rPr lang="zh-CN" altLang="en-US" dirty="0"/>
                  <a:t> </a:t>
                </a:r>
                <a:r>
                  <a:rPr lang="en-US" altLang="zh-CN" dirty="0">
                    <a:latin typeface="Cambria" panose="02040503050406030204" pitchFamily="18" charset="0"/>
                    <a:ea typeface="Cambria" panose="02040503050406030204" pitchFamily="18" charset="0"/>
                  </a:rPr>
                  <a:t>× 4!</a:t>
                </a:r>
                <a:endParaRPr lang="zh-CN" altLang="en-US" dirty="0">
                  <a:latin typeface="Cambria" panose="02040503050406030204" pitchFamily="18" charset="0"/>
                </a:endParaRPr>
              </a:p>
            </p:txBody>
          </p:sp>
        </mc:Choice>
        <mc:Fallback xmlns="">
          <p:sp>
            <p:nvSpPr>
              <p:cNvPr id="28" name="文本框 27">
                <a:extLst>
                  <a:ext uri="{FF2B5EF4-FFF2-40B4-BE49-F238E27FC236}">
                    <a16:creationId xmlns:a16="http://schemas.microsoft.com/office/drawing/2014/main" id="{96AE4ADA-4ABB-4586-B4FD-C85C8A597AC7}"/>
                  </a:ext>
                </a:extLst>
              </p:cNvPr>
              <p:cNvSpPr txBox="1">
                <a:spLocks noRot="1" noChangeAspect="1" noMove="1" noResize="1" noEditPoints="1" noAdjustHandles="1" noChangeArrowheads="1" noChangeShapeType="1" noTextEdit="1"/>
              </p:cNvSpPr>
              <p:nvPr/>
            </p:nvSpPr>
            <p:spPr>
              <a:xfrm>
                <a:off x="7870770" y="6226773"/>
                <a:ext cx="3177787" cy="279692"/>
              </a:xfrm>
              <a:prstGeom prst="rect">
                <a:avLst/>
              </a:prstGeom>
              <a:blipFill>
                <a:blip r:embed="rId9"/>
                <a:stretch>
                  <a:fillRect t="-30435" b="-52174"/>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B8666817-1B3B-4C1F-B360-B0AE9879804A}"/>
              </a:ext>
            </a:extLst>
          </p:cNvPr>
          <p:cNvSpPr txBox="1"/>
          <p:nvPr/>
        </p:nvSpPr>
        <p:spPr>
          <a:xfrm>
            <a:off x="6196149" y="1524809"/>
            <a:ext cx="1940235" cy="584775"/>
          </a:xfrm>
          <a:prstGeom prst="rect">
            <a:avLst/>
          </a:prstGeom>
          <a:noFill/>
        </p:spPr>
        <p:txBody>
          <a:bodyPr wrap="square" rtlCol="0">
            <a:spAutoFit/>
          </a:bodyPr>
          <a:lstStyle/>
          <a:p>
            <a:r>
              <a:rPr lang="zh-CN" altLang="en-US" sz="1600" dirty="0"/>
              <a:t>以红色块为例计算构建的样本数量：</a:t>
            </a:r>
          </a:p>
        </p:txBody>
      </p:sp>
    </p:spTree>
    <p:extLst>
      <p:ext uri="{BB962C8B-B14F-4D97-AF65-F5344CB8AC3E}">
        <p14:creationId xmlns:p14="http://schemas.microsoft.com/office/powerpoint/2010/main" val="3713842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07F0B4C-A187-41AC-B44A-57B7665B14A5}"/>
              </a:ext>
            </a:extLst>
          </p:cNvPr>
          <p:cNvSpPr>
            <a:spLocks noGrp="1"/>
          </p:cNvSpPr>
          <p:nvPr>
            <p:ph type="sldNum" sz="quarter" idx="12"/>
          </p:nvPr>
        </p:nvSpPr>
        <p:spPr/>
        <p:txBody>
          <a:bodyPr/>
          <a:lstStyle/>
          <a:p>
            <a:fld id="{72A5E12F-523A-4D75-95A2-779F57F5D9E2}" type="slidenum">
              <a:rPr lang="zh-CN" altLang="en-US" smtClean="0"/>
              <a:pPr/>
              <a:t>12</a:t>
            </a:fld>
            <a:endParaRPr lang="zh-CN" altLang="en-US"/>
          </a:p>
        </p:txBody>
      </p:sp>
      <p:sp>
        <p:nvSpPr>
          <p:cNvPr id="3" name="文本占位符 2">
            <a:extLst>
              <a:ext uri="{FF2B5EF4-FFF2-40B4-BE49-F238E27FC236}">
                <a16:creationId xmlns:a16="http://schemas.microsoft.com/office/drawing/2014/main" id="{03CF4F49-EDA4-4E18-81E3-C2E9BEF18D75}"/>
              </a:ext>
            </a:extLst>
          </p:cNvPr>
          <p:cNvSpPr>
            <a:spLocks noGrp="1"/>
          </p:cNvSpPr>
          <p:nvPr>
            <p:ph type="body" sz="quarter" idx="13"/>
          </p:nvPr>
        </p:nvSpPr>
        <p:spPr/>
        <p:txBody>
          <a:bodyPr/>
          <a:lstStyle/>
          <a:p>
            <a:r>
              <a:rPr lang="zh-CN" altLang="en-US" dirty="0"/>
              <a:t>基于空间极化特征学习的分类</a:t>
            </a:r>
          </a:p>
        </p:txBody>
      </p:sp>
      <p:pic>
        <p:nvPicPr>
          <p:cNvPr id="6" name="图片 5">
            <a:extLst>
              <a:ext uri="{FF2B5EF4-FFF2-40B4-BE49-F238E27FC236}">
                <a16:creationId xmlns:a16="http://schemas.microsoft.com/office/drawing/2014/main" id="{B639CFE3-AA4F-4A67-8FBA-EE1D7573E64B}"/>
              </a:ext>
            </a:extLst>
          </p:cNvPr>
          <p:cNvPicPr>
            <a:picLocks noChangeAspect="1"/>
          </p:cNvPicPr>
          <p:nvPr/>
        </p:nvPicPr>
        <p:blipFill>
          <a:blip r:embed="rId3"/>
          <a:stretch>
            <a:fillRect/>
          </a:stretch>
        </p:blipFill>
        <p:spPr>
          <a:xfrm>
            <a:off x="9169561" y="2521856"/>
            <a:ext cx="2406774" cy="2038455"/>
          </a:xfrm>
          <a:prstGeom prst="rect">
            <a:avLst/>
          </a:prstGeom>
        </p:spPr>
      </p:pic>
      <p:cxnSp>
        <p:nvCxnSpPr>
          <p:cNvPr id="9" name="直接连接符 8">
            <a:extLst>
              <a:ext uri="{FF2B5EF4-FFF2-40B4-BE49-F238E27FC236}">
                <a16:creationId xmlns:a16="http://schemas.microsoft.com/office/drawing/2014/main" id="{A62979EE-CF04-4CEF-A412-B5B374E34D3B}"/>
              </a:ext>
            </a:extLst>
          </p:cNvPr>
          <p:cNvCxnSpPr/>
          <p:nvPr/>
        </p:nvCxnSpPr>
        <p:spPr>
          <a:xfrm>
            <a:off x="9639543" y="2106066"/>
            <a:ext cx="0" cy="831809"/>
          </a:xfrm>
          <a:prstGeom prst="line">
            <a:avLst/>
          </a:prstGeom>
        </p:spPr>
        <p:style>
          <a:lnRef idx="3">
            <a:schemeClr val="dk1"/>
          </a:lnRef>
          <a:fillRef idx="0">
            <a:schemeClr val="dk1"/>
          </a:fillRef>
          <a:effectRef idx="2">
            <a:schemeClr val="dk1"/>
          </a:effectRef>
          <a:fontRef idx="minor">
            <a:schemeClr val="tx1"/>
          </a:fontRef>
        </p:style>
      </p:cxnSp>
      <p:cxnSp>
        <p:nvCxnSpPr>
          <p:cNvPr id="13" name="直接连接符 12">
            <a:extLst>
              <a:ext uri="{FF2B5EF4-FFF2-40B4-BE49-F238E27FC236}">
                <a16:creationId xmlns:a16="http://schemas.microsoft.com/office/drawing/2014/main" id="{E89E8380-5D14-43AE-BA13-CF43AD9C23AD}"/>
              </a:ext>
            </a:extLst>
          </p:cNvPr>
          <p:cNvCxnSpPr>
            <a:cxnSpLocks/>
          </p:cNvCxnSpPr>
          <p:nvPr/>
        </p:nvCxnSpPr>
        <p:spPr>
          <a:xfrm>
            <a:off x="9639543" y="2937875"/>
            <a:ext cx="1463040" cy="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A01F4241-FB1D-4EFB-8BFC-FB470E60E10D}"/>
              </a:ext>
            </a:extLst>
          </p:cNvPr>
          <p:cNvCxnSpPr>
            <a:cxnSpLocks/>
          </p:cNvCxnSpPr>
          <p:nvPr/>
        </p:nvCxnSpPr>
        <p:spPr>
          <a:xfrm>
            <a:off x="11102583" y="2937875"/>
            <a:ext cx="0" cy="58993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3F9ACAC2-D02E-4757-B5D7-7A0912341FA4}"/>
              </a:ext>
            </a:extLst>
          </p:cNvPr>
          <p:cNvCxnSpPr/>
          <p:nvPr/>
        </p:nvCxnSpPr>
        <p:spPr>
          <a:xfrm>
            <a:off x="9639543" y="3527810"/>
            <a:ext cx="1463040" cy="0"/>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F696DCA3-AE1B-416D-B396-513B665259A1}"/>
              </a:ext>
            </a:extLst>
          </p:cNvPr>
          <p:cNvCxnSpPr/>
          <p:nvPr/>
        </p:nvCxnSpPr>
        <p:spPr>
          <a:xfrm>
            <a:off x="9639543" y="3527810"/>
            <a:ext cx="0" cy="613533"/>
          </a:xfrm>
          <a:prstGeom prst="line">
            <a:avLst/>
          </a:prstGeom>
        </p:spPr>
        <p:style>
          <a:lnRef idx="3">
            <a:schemeClr val="dk1"/>
          </a:lnRef>
          <a:fillRef idx="0">
            <a:schemeClr val="dk1"/>
          </a:fillRef>
          <a:effectRef idx="2">
            <a:schemeClr val="dk1"/>
          </a:effectRef>
          <a:fontRef idx="minor">
            <a:schemeClr val="tx1"/>
          </a:fontRef>
        </p:style>
      </p:cxnSp>
      <p:cxnSp>
        <p:nvCxnSpPr>
          <p:cNvPr id="23" name="直接连接符 22">
            <a:extLst>
              <a:ext uri="{FF2B5EF4-FFF2-40B4-BE49-F238E27FC236}">
                <a16:creationId xmlns:a16="http://schemas.microsoft.com/office/drawing/2014/main" id="{68553DCC-BE63-4BB0-A89E-02590B0CD1D4}"/>
              </a:ext>
            </a:extLst>
          </p:cNvPr>
          <p:cNvCxnSpPr/>
          <p:nvPr/>
        </p:nvCxnSpPr>
        <p:spPr>
          <a:xfrm>
            <a:off x="9639543" y="4141343"/>
            <a:ext cx="1463040" cy="0"/>
          </a:xfrm>
          <a:prstGeom prst="line">
            <a:avLst/>
          </a:prstGeom>
        </p:spPr>
        <p:style>
          <a:lnRef idx="3">
            <a:schemeClr val="dk1"/>
          </a:lnRef>
          <a:fillRef idx="0">
            <a:schemeClr val="dk1"/>
          </a:fillRef>
          <a:effectRef idx="2">
            <a:schemeClr val="dk1"/>
          </a:effectRef>
          <a:fontRef idx="minor">
            <a:schemeClr val="tx1"/>
          </a:fontRef>
        </p:style>
      </p:cxnSp>
      <p:cxnSp>
        <p:nvCxnSpPr>
          <p:cNvPr id="25" name="直接箭头连接符 24">
            <a:extLst>
              <a:ext uri="{FF2B5EF4-FFF2-40B4-BE49-F238E27FC236}">
                <a16:creationId xmlns:a16="http://schemas.microsoft.com/office/drawing/2014/main" id="{CE6881AD-5A4F-4011-BBED-47E84A8CA1FD}"/>
              </a:ext>
            </a:extLst>
          </p:cNvPr>
          <p:cNvCxnSpPr/>
          <p:nvPr/>
        </p:nvCxnSpPr>
        <p:spPr>
          <a:xfrm>
            <a:off x="11102583" y="4141343"/>
            <a:ext cx="0" cy="8200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箭头: 右 26">
            <a:extLst>
              <a:ext uri="{FF2B5EF4-FFF2-40B4-BE49-F238E27FC236}">
                <a16:creationId xmlns:a16="http://schemas.microsoft.com/office/drawing/2014/main" id="{28E1FC24-1069-4426-A100-0213D4E6B5C7}"/>
              </a:ext>
            </a:extLst>
          </p:cNvPr>
          <p:cNvSpPr/>
          <p:nvPr/>
        </p:nvSpPr>
        <p:spPr>
          <a:xfrm rot="10800000">
            <a:off x="8654349" y="3421621"/>
            <a:ext cx="359861" cy="2123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72DDB0BB-AB9A-49F2-B232-6EC0096B0C3C}"/>
              </a:ext>
            </a:extLst>
          </p:cNvPr>
          <p:cNvSpPr/>
          <p:nvPr/>
        </p:nvSpPr>
        <p:spPr>
          <a:xfrm>
            <a:off x="7809514" y="1660667"/>
            <a:ext cx="507343" cy="454250"/>
          </a:xfrm>
          <a:prstGeom prst="rect">
            <a:avLst/>
          </a:prstGeom>
          <a:solidFill>
            <a:srgbClr val="F3B08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a</a:t>
            </a:r>
            <a:endParaRPr lang="zh-CN" altLang="en-US" sz="2400" b="1" dirty="0">
              <a:solidFill>
                <a:schemeClr val="tx1"/>
              </a:solidFill>
            </a:endParaRPr>
          </a:p>
        </p:txBody>
      </p:sp>
      <p:sp>
        <p:nvSpPr>
          <p:cNvPr id="29" name="矩形 28">
            <a:extLst>
              <a:ext uri="{FF2B5EF4-FFF2-40B4-BE49-F238E27FC236}">
                <a16:creationId xmlns:a16="http://schemas.microsoft.com/office/drawing/2014/main" id="{3642504D-EE61-4BF3-842D-872598159BE0}"/>
              </a:ext>
            </a:extLst>
          </p:cNvPr>
          <p:cNvSpPr/>
          <p:nvPr/>
        </p:nvSpPr>
        <p:spPr>
          <a:xfrm>
            <a:off x="7809514" y="2486576"/>
            <a:ext cx="507343" cy="454250"/>
          </a:xfrm>
          <a:prstGeom prst="rect">
            <a:avLst/>
          </a:prstGeom>
          <a:solidFill>
            <a:srgbClr val="FEFB0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b</a:t>
            </a:r>
            <a:endParaRPr lang="zh-CN" altLang="en-US" sz="2400" b="1" dirty="0">
              <a:solidFill>
                <a:schemeClr val="tx1"/>
              </a:solidFill>
            </a:endParaRPr>
          </a:p>
        </p:txBody>
      </p:sp>
      <p:sp>
        <p:nvSpPr>
          <p:cNvPr id="30" name="矩形 29">
            <a:extLst>
              <a:ext uri="{FF2B5EF4-FFF2-40B4-BE49-F238E27FC236}">
                <a16:creationId xmlns:a16="http://schemas.microsoft.com/office/drawing/2014/main" id="{F98B8C57-C16E-4D61-8F43-49C14BC9A698}"/>
              </a:ext>
            </a:extLst>
          </p:cNvPr>
          <p:cNvSpPr/>
          <p:nvPr/>
        </p:nvSpPr>
        <p:spPr>
          <a:xfrm>
            <a:off x="7813611" y="3312485"/>
            <a:ext cx="507343" cy="4542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X</a:t>
            </a:r>
            <a:endParaRPr lang="zh-CN" altLang="en-US" sz="2400" b="1" dirty="0">
              <a:solidFill>
                <a:schemeClr val="tx1"/>
              </a:solidFill>
            </a:endParaRPr>
          </a:p>
        </p:txBody>
      </p:sp>
      <p:sp>
        <p:nvSpPr>
          <p:cNvPr id="31" name="矩形 30">
            <a:extLst>
              <a:ext uri="{FF2B5EF4-FFF2-40B4-BE49-F238E27FC236}">
                <a16:creationId xmlns:a16="http://schemas.microsoft.com/office/drawing/2014/main" id="{C943DF95-262C-43E7-98FA-7D1339F8682F}"/>
              </a:ext>
            </a:extLst>
          </p:cNvPr>
          <p:cNvSpPr/>
          <p:nvPr/>
        </p:nvSpPr>
        <p:spPr>
          <a:xfrm>
            <a:off x="7809514" y="4136919"/>
            <a:ext cx="507343" cy="454250"/>
          </a:xfrm>
          <a:prstGeom prst="rect">
            <a:avLst/>
          </a:prstGeom>
          <a:solidFill>
            <a:srgbClr val="F3B08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c</a:t>
            </a:r>
            <a:endParaRPr lang="zh-CN" altLang="en-US" sz="2400" b="1" dirty="0">
              <a:solidFill>
                <a:schemeClr val="tx1"/>
              </a:solidFill>
            </a:endParaRPr>
          </a:p>
        </p:txBody>
      </p:sp>
      <p:sp>
        <p:nvSpPr>
          <p:cNvPr id="32" name="矩形 31">
            <a:extLst>
              <a:ext uri="{FF2B5EF4-FFF2-40B4-BE49-F238E27FC236}">
                <a16:creationId xmlns:a16="http://schemas.microsoft.com/office/drawing/2014/main" id="{83D88D7F-B452-41DC-A29D-76DACC5A4206}"/>
              </a:ext>
            </a:extLst>
          </p:cNvPr>
          <p:cNvSpPr/>
          <p:nvPr/>
        </p:nvSpPr>
        <p:spPr>
          <a:xfrm>
            <a:off x="7809514" y="4961353"/>
            <a:ext cx="507343" cy="4542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d</a:t>
            </a:r>
            <a:endParaRPr lang="zh-CN" altLang="en-US" sz="2400" b="1" dirty="0">
              <a:solidFill>
                <a:schemeClr val="tx1"/>
              </a:solidFill>
            </a:endParaRPr>
          </a:p>
        </p:txBody>
      </p:sp>
      <p:sp>
        <p:nvSpPr>
          <p:cNvPr id="33" name="矩形 32">
            <a:extLst>
              <a:ext uri="{FF2B5EF4-FFF2-40B4-BE49-F238E27FC236}">
                <a16:creationId xmlns:a16="http://schemas.microsoft.com/office/drawing/2014/main" id="{BFFDA254-76E8-429B-99DE-8661190B7D1D}"/>
              </a:ext>
            </a:extLst>
          </p:cNvPr>
          <p:cNvSpPr/>
          <p:nvPr/>
        </p:nvSpPr>
        <p:spPr>
          <a:xfrm>
            <a:off x="5565416" y="1666564"/>
            <a:ext cx="1050085" cy="454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LSTM</a:t>
            </a:r>
            <a:endParaRPr lang="zh-CN" altLang="en-US" b="1" dirty="0"/>
          </a:p>
        </p:txBody>
      </p:sp>
      <p:sp>
        <p:nvSpPr>
          <p:cNvPr id="34" name="矩形 33">
            <a:extLst>
              <a:ext uri="{FF2B5EF4-FFF2-40B4-BE49-F238E27FC236}">
                <a16:creationId xmlns:a16="http://schemas.microsoft.com/office/drawing/2014/main" id="{838A54F5-9BBA-4B79-A481-301AADB8DE2D}"/>
              </a:ext>
            </a:extLst>
          </p:cNvPr>
          <p:cNvSpPr/>
          <p:nvPr/>
        </p:nvSpPr>
        <p:spPr>
          <a:xfrm>
            <a:off x="5565416" y="2483625"/>
            <a:ext cx="1050085" cy="454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LSTM</a:t>
            </a:r>
            <a:endParaRPr lang="zh-CN" altLang="en-US" b="1" dirty="0"/>
          </a:p>
        </p:txBody>
      </p:sp>
      <p:sp>
        <p:nvSpPr>
          <p:cNvPr id="35" name="矩形 34">
            <a:extLst>
              <a:ext uri="{FF2B5EF4-FFF2-40B4-BE49-F238E27FC236}">
                <a16:creationId xmlns:a16="http://schemas.microsoft.com/office/drawing/2014/main" id="{1798AFBD-6E42-471F-BB3C-DE3F79276AB8}"/>
              </a:ext>
            </a:extLst>
          </p:cNvPr>
          <p:cNvSpPr/>
          <p:nvPr/>
        </p:nvSpPr>
        <p:spPr>
          <a:xfrm>
            <a:off x="5565417" y="3319861"/>
            <a:ext cx="1050085" cy="454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LSTM</a:t>
            </a:r>
            <a:endParaRPr lang="zh-CN" altLang="en-US" b="1" dirty="0"/>
          </a:p>
        </p:txBody>
      </p:sp>
      <p:sp>
        <p:nvSpPr>
          <p:cNvPr id="36" name="矩形 35">
            <a:extLst>
              <a:ext uri="{FF2B5EF4-FFF2-40B4-BE49-F238E27FC236}">
                <a16:creationId xmlns:a16="http://schemas.microsoft.com/office/drawing/2014/main" id="{1E629776-D12E-4E11-AAC3-9DAE7A766B8F}"/>
              </a:ext>
            </a:extLst>
          </p:cNvPr>
          <p:cNvSpPr/>
          <p:nvPr/>
        </p:nvSpPr>
        <p:spPr>
          <a:xfrm>
            <a:off x="5565415" y="4136919"/>
            <a:ext cx="1050085" cy="454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LSTM</a:t>
            </a:r>
            <a:endParaRPr lang="zh-CN" altLang="en-US" b="1" dirty="0"/>
          </a:p>
        </p:txBody>
      </p:sp>
      <p:sp>
        <p:nvSpPr>
          <p:cNvPr id="37" name="矩形 36">
            <a:extLst>
              <a:ext uri="{FF2B5EF4-FFF2-40B4-BE49-F238E27FC236}">
                <a16:creationId xmlns:a16="http://schemas.microsoft.com/office/drawing/2014/main" id="{683E2D10-A6A6-4454-82FD-D40EBC7B26A2}"/>
              </a:ext>
            </a:extLst>
          </p:cNvPr>
          <p:cNvSpPr/>
          <p:nvPr/>
        </p:nvSpPr>
        <p:spPr>
          <a:xfrm>
            <a:off x="5565415" y="4961353"/>
            <a:ext cx="1050085" cy="454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LSTM</a:t>
            </a:r>
            <a:endParaRPr lang="zh-CN" altLang="en-US" b="1" dirty="0"/>
          </a:p>
        </p:txBody>
      </p:sp>
      <p:cxnSp>
        <p:nvCxnSpPr>
          <p:cNvPr id="39" name="直接箭头连接符 38">
            <a:extLst>
              <a:ext uri="{FF2B5EF4-FFF2-40B4-BE49-F238E27FC236}">
                <a16:creationId xmlns:a16="http://schemas.microsoft.com/office/drawing/2014/main" id="{EF6EEAC8-EA1C-46CC-88F9-85025EC41AA7}"/>
              </a:ext>
            </a:extLst>
          </p:cNvPr>
          <p:cNvCxnSpPr/>
          <p:nvPr/>
        </p:nvCxnSpPr>
        <p:spPr>
          <a:xfrm flipH="1">
            <a:off x="6766556" y="1893689"/>
            <a:ext cx="77281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直接箭头连接符 39">
            <a:extLst>
              <a:ext uri="{FF2B5EF4-FFF2-40B4-BE49-F238E27FC236}">
                <a16:creationId xmlns:a16="http://schemas.microsoft.com/office/drawing/2014/main" id="{F1D2AB23-ACED-4A46-934D-021FDB9B3F5C}"/>
              </a:ext>
            </a:extLst>
          </p:cNvPr>
          <p:cNvCxnSpPr/>
          <p:nvPr/>
        </p:nvCxnSpPr>
        <p:spPr>
          <a:xfrm flipH="1">
            <a:off x="6766556" y="2718615"/>
            <a:ext cx="77281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直接箭头连接符 40">
            <a:extLst>
              <a:ext uri="{FF2B5EF4-FFF2-40B4-BE49-F238E27FC236}">
                <a16:creationId xmlns:a16="http://schemas.microsoft.com/office/drawing/2014/main" id="{389ADC8E-7203-405A-A838-CE4F51CE2023}"/>
              </a:ext>
            </a:extLst>
          </p:cNvPr>
          <p:cNvCxnSpPr/>
          <p:nvPr/>
        </p:nvCxnSpPr>
        <p:spPr>
          <a:xfrm flipH="1">
            <a:off x="6766556" y="3538626"/>
            <a:ext cx="77281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直接箭头连接符 41">
            <a:extLst>
              <a:ext uri="{FF2B5EF4-FFF2-40B4-BE49-F238E27FC236}">
                <a16:creationId xmlns:a16="http://schemas.microsoft.com/office/drawing/2014/main" id="{49204D00-90BE-4499-B36B-049BD27B719C}"/>
              </a:ext>
            </a:extLst>
          </p:cNvPr>
          <p:cNvCxnSpPr/>
          <p:nvPr/>
        </p:nvCxnSpPr>
        <p:spPr>
          <a:xfrm flipH="1">
            <a:off x="6766556" y="4352737"/>
            <a:ext cx="77281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直接箭头连接符 42">
            <a:extLst>
              <a:ext uri="{FF2B5EF4-FFF2-40B4-BE49-F238E27FC236}">
                <a16:creationId xmlns:a16="http://schemas.microsoft.com/office/drawing/2014/main" id="{3912AE6A-EED1-4628-A54C-0C30A745E654}"/>
              </a:ext>
            </a:extLst>
          </p:cNvPr>
          <p:cNvCxnSpPr/>
          <p:nvPr/>
        </p:nvCxnSpPr>
        <p:spPr>
          <a:xfrm flipH="1">
            <a:off x="6766556" y="5184546"/>
            <a:ext cx="77281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4" name="文本框 43">
            <a:extLst>
              <a:ext uri="{FF2B5EF4-FFF2-40B4-BE49-F238E27FC236}">
                <a16:creationId xmlns:a16="http://schemas.microsoft.com/office/drawing/2014/main" id="{C4498389-2965-45D4-84DA-C4EDA0AE7BBC}"/>
              </a:ext>
            </a:extLst>
          </p:cNvPr>
          <p:cNvSpPr txBox="1"/>
          <p:nvPr/>
        </p:nvSpPr>
        <p:spPr>
          <a:xfrm>
            <a:off x="6766556" y="1596105"/>
            <a:ext cx="870767"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Left-Top</a:t>
            </a:r>
            <a:endParaRPr lang="zh-CN" altLang="en-US" sz="1400" dirty="0">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41ACCAE1-49A7-42D7-B52C-7CABE249C1F9}"/>
              </a:ext>
            </a:extLst>
          </p:cNvPr>
          <p:cNvSpPr txBox="1"/>
          <p:nvPr/>
        </p:nvSpPr>
        <p:spPr>
          <a:xfrm>
            <a:off x="6723580" y="2368264"/>
            <a:ext cx="977855"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Right-Top</a:t>
            </a:r>
            <a:endParaRPr lang="zh-CN" altLang="en-US" sz="1400" dirty="0">
              <a:latin typeface="Times New Roman" panose="02020603050405020304" pitchFamily="18" charset="0"/>
              <a:cs typeface="Times New Roman" panose="02020603050405020304" pitchFamily="18" charset="0"/>
            </a:endParaRPr>
          </a:p>
        </p:txBody>
      </p:sp>
      <p:sp>
        <p:nvSpPr>
          <p:cNvPr id="46" name="文本框 45">
            <a:extLst>
              <a:ext uri="{FF2B5EF4-FFF2-40B4-BE49-F238E27FC236}">
                <a16:creationId xmlns:a16="http://schemas.microsoft.com/office/drawing/2014/main" id="{140EBACC-D262-4CEA-AB0C-44F2BDEBB4D5}"/>
              </a:ext>
            </a:extLst>
          </p:cNvPr>
          <p:cNvSpPr txBox="1"/>
          <p:nvPr/>
        </p:nvSpPr>
        <p:spPr>
          <a:xfrm>
            <a:off x="6755926" y="3200072"/>
            <a:ext cx="870767"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Center</a:t>
            </a:r>
            <a:endParaRPr lang="zh-CN" altLang="en-US" sz="1400" dirty="0">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27DD9932-6EA7-4734-A18A-D138462F79ED}"/>
              </a:ext>
            </a:extLst>
          </p:cNvPr>
          <p:cNvSpPr txBox="1"/>
          <p:nvPr/>
        </p:nvSpPr>
        <p:spPr>
          <a:xfrm>
            <a:off x="6682738" y="4056266"/>
            <a:ext cx="1126775"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Left-Bottom</a:t>
            </a:r>
            <a:endParaRPr lang="zh-CN" altLang="en-US" sz="1400" dirty="0">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EBE8AAF1-7019-4E54-A372-EA61AB1DD39F}"/>
              </a:ext>
            </a:extLst>
          </p:cNvPr>
          <p:cNvSpPr txBox="1"/>
          <p:nvPr/>
        </p:nvSpPr>
        <p:spPr>
          <a:xfrm>
            <a:off x="6616099" y="4902643"/>
            <a:ext cx="1204616"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Right-Bottom</a:t>
            </a:r>
            <a:endParaRPr lang="zh-CN" altLang="en-US" sz="1400"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C206CDD4-D238-4B85-B8EB-D0F945B95EFA}"/>
              </a:ext>
            </a:extLst>
          </p:cNvPr>
          <p:cNvSpPr/>
          <p:nvPr/>
        </p:nvSpPr>
        <p:spPr>
          <a:xfrm>
            <a:off x="4222375" y="1666565"/>
            <a:ext cx="1050085" cy="454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LSTM</a:t>
            </a:r>
            <a:endParaRPr lang="zh-CN" altLang="en-US" b="1" dirty="0"/>
          </a:p>
        </p:txBody>
      </p:sp>
      <p:sp>
        <p:nvSpPr>
          <p:cNvPr id="50" name="矩形 49">
            <a:extLst>
              <a:ext uri="{FF2B5EF4-FFF2-40B4-BE49-F238E27FC236}">
                <a16:creationId xmlns:a16="http://schemas.microsoft.com/office/drawing/2014/main" id="{F99036D3-8803-44C7-845C-2814F94A2BEB}"/>
              </a:ext>
            </a:extLst>
          </p:cNvPr>
          <p:cNvSpPr/>
          <p:nvPr/>
        </p:nvSpPr>
        <p:spPr>
          <a:xfrm>
            <a:off x="4222375" y="2483626"/>
            <a:ext cx="1050085" cy="454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LSTM</a:t>
            </a:r>
            <a:endParaRPr lang="zh-CN" altLang="en-US" b="1" dirty="0"/>
          </a:p>
        </p:txBody>
      </p:sp>
      <p:sp>
        <p:nvSpPr>
          <p:cNvPr id="51" name="矩形 50">
            <a:extLst>
              <a:ext uri="{FF2B5EF4-FFF2-40B4-BE49-F238E27FC236}">
                <a16:creationId xmlns:a16="http://schemas.microsoft.com/office/drawing/2014/main" id="{0A536C1A-1DC8-44B1-8A38-926DD0CCEDC6}"/>
              </a:ext>
            </a:extLst>
          </p:cNvPr>
          <p:cNvSpPr/>
          <p:nvPr/>
        </p:nvSpPr>
        <p:spPr>
          <a:xfrm>
            <a:off x="4222376" y="3319862"/>
            <a:ext cx="1050085" cy="454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LSTM</a:t>
            </a:r>
            <a:endParaRPr lang="zh-CN" altLang="en-US" b="1" dirty="0"/>
          </a:p>
        </p:txBody>
      </p:sp>
      <p:sp>
        <p:nvSpPr>
          <p:cNvPr id="52" name="矩形 51">
            <a:extLst>
              <a:ext uri="{FF2B5EF4-FFF2-40B4-BE49-F238E27FC236}">
                <a16:creationId xmlns:a16="http://schemas.microsoft.com/office/drawing/2014/main" id="{35EED4AA-0C18-4FE7-8DB2-453B8655F7B1}"/>
              </a:ext>
            </a:extLst>
          </p:cNvPr>
          <p:cNvSpPr/>
          <p:nvPr/>
        </p:nvSpPr>
        <p:spPr>
          <a:xfrm>
            <a:off x="4222374" y="4136920"/>
            <a:ext cx="1050085" cy="454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LSTM</a:t>
            </a:r>
            <a:endParaRPr lang="zh-CN" altLang="en-US" b="1" dirty="0"/>
          </a:p>
        </p:txBody>
      </p:sp>
      <p:sp>
        <p:nvSpPr>
          <p:cNvPr id="53" name="矩形 52">
            <a:extLst>
              <a:ext uri="{FF2B5EF4-FFF2-40B4-BE49-F238E27FC236}">
                <a16:creationId xmlns:a16="http://schemas.microsoft.com/office/drawing/2014/main" id="{895C547A-1909-48DA-9BE2-0B9ACCACA0E3}"/>
              </a:ext>
            </a:extLst>
          </p:cNvPr>
          <p:cNvSpPr/>
          <p:nvPr/>
        </p:nvSpPr>
        <p:spPr>
          <a:xfrm>
            <a:off x="4222374" y="4961354"/>
            <a:ext cx="1050085" cy="454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LSTM</a:t>
            </a:r>
            <a:endParaRPr lang="zh-CN" altLang="en-US" b="1" dirty="0"/>
          </a:p>
        </p:txBody>
      </p:sp>
      <p:sp>
        <p:nvSpPr>
          <p:cNvPr id="54" name="矩形 53">
            <a:extLst>
              <a:ext uri="{FF2B5EF4-FFF2-40B4-BE49-F238E27FC236}">
                <a16:creationId xmlns:a16="http://schemas.microsoft.com/office/drawing/2014/main" id="{50DFC07F-6AF8-409B-954E-1BE2D6A2C3EB}"/>
              </a:ext>
            </a:extLst>
          </p:cNvPr>
          <p:cNvSpPr/>
          <p:nvPr/>
        </p:nvSpPr>
        <p:spPr>
          <a:xfrm>
            <a:off x="2790779" y="1662632"/>
            <a:ext cx="1050085" cy="454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LSTM</a:t>
            </a:r>
            <a:endParaRPr lang="zh-CN" altLang="en-US" b="1" dirty="0"/>
          </a:p>
        </p:txBody>
      </p:sp>
      <p:sp>
        <p:nvSpPr>
          <p:cNvPr id="55" name="矩形 54">
            <a:extLst>
              <a:ext uri="{FF2B5EF4-FFF2-40B4-BE49-F238E27FC236}">
                <a16:creationId xmlns:a16="http://schemas.microsoft.com/office/drawing/2014/main" id="{4540DF42-9BF4-4360-AEC0-A2602E7289B3}"/>
              </a:ext>
            </a:extLst>
          </p:cNvPr>
          <p:cNvSpPr/>
          <p:nvPr/>
        </p:nvSpPr>
        <p:spPr>
          <a:xfrm>
            <a:off x="2790779" y="2479693"/>
            <a:ext cx="1050085" cy="454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LSTM</a:t>
            </a:r>
            <a:endParaRPr lang="zh-CN" altLang="en-US" b="1" dirty="0"/>
          </a:p>
        </p:txBody>
      </p:sp>
      <p:sp>
        <p:nvSpPr>
          <p:cNvPr id="56" name="矩形 55">
            <a:extLst>
              <a:ext uri="{FF2B5EF4-FFF2-40B4-BE49-F238E27FC236}">
                <a16:creationId xmlns:a16="http://schemas.microsoft.com/office/drawing/2014/main" id="{B0DCD087-18D8-419B-8878-A3DC503FF977}"/>
              </a:ext>
            </a:extLst>
          </p:cNvPr>
          <p:cNvSpPr/>
          <p:nvPr/>
        </p:nvSpPr>
        <p:spPr>
          <a:xfrm>
            <a:off x="2790780" y="3315929"/>
            <a:ext cx="1050085" cy="454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LSTM</a:t>
            </a:r>
            <a:endParaRPr lang="zh-CN" altLang="en-US" b="1" dirty="0"/>
          </a:p>
        </p:txBody>
      </p:sp>
      <p:sp>
        <p:nvSpPr>
          <p:cNvPr id="57" name="矩形 56">
            <a:extLst>
              <a:ext uri="{FF2B5EF4-FFF2-40B4-BE49-F238E27FC236}">
                <a16:creationId xmlns:a16="http://schemas.microsoft.com/office/drawing/2014/main" id="{75665976-C58A-4904-A9ED-3BF19EA0F354}"/>
              </a:ext>
            </a:extLst>
          </p:cNvPr>
          <p:cNvSpPr/>
          <p:nvPr/>
        </p:nvSpPr>
        <p:spPr>
          <a:xfrm>
            <a:off x="2790778" y="4132987"/>
            <a:ext cx="1050085" cy="454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LSTM</a:t>
            </a:r>
            <a:endParaRPr lang="zh-CN" altLang="en-US" b="1" dirty="0"/>
          </a:p>
        </p:txBody>
      </p:sp>
      <p:sp>
        <p:nvSpPr>
          <p:cNvPr id="58" name="矩形 57">
            <a:extLst>
              <a:ext uri="{FF2B5EF4-FFF2-40B4-BE49-F238E27FC236}">
                <a16:creationId xmlns:a16="http://schemas.microsoft.com/office/drawing/2014/main" id="{D1FC958B-B5AB-4FFB-8B11-FE7BD344C078}"/>
              </a:ext>
            </a:extLst>
          </p:cNvPr>
          <p:cNvSpPr/>
          <p:nvPr/>
        </p:nvSpPr>
        <p:spPr>
          <a:xfrm>
            <a:off x="2790778" y="4957421"/>
            <a:ext cx="1050085" cy="454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LSTM</a:t>
            </a:r>
            <a:endParaRPr lang="zh-CN" altLang="en-US" b="1" dirty="0"/>
          </a:p>
        </p:txBody>
      </p:sp>
      <p:cxnSp>
        <p:nvCxnSpPr>
          <p:cNvPr id="60" name="直接箭头连接符 59">
            <a:extLst>
              <a:ext uri="{FF2B5EF4-FFF2-40B4-BE49-F238E27FC236}">
                <a16:creationId xmlns:a16="http://schemas.microsoft.com/office/drawing/2014/main" id="{2692BD04-4E4A-44A2-8FF0-41DCC36ED83C}"/>
              </a:ext>
            </a:extLst>
          </p:cNvPr>
          <p:cNvCxnSpPr>
            <a:cxnSpLocks/>
          </p:cNvCxnSpPr>
          <p:nvPr/>
        </p:nvCxnSpPr>
        <p:spPr>
          <a:xfrm flipH="1">
            <a:off x="6090457" y="2141696"/>
            <a:ext cx="0" cy="300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直接箭头连接符 60">
            <a:extLst>
              <a:ext uri="{FF2B5EF4-FFF2-40B4-BE49-F238E27FC236}">
                <a16:creationId xmlns:a16="http://schemas.microsoft.com/office/drawing/2014/main" id="{E45FC141-0F53-4BDA-B814-C149D195B237}"/>
              </a:ext>
            </a:extLst>
          </p:cNvPr>
          <p:cNvCxnSpPr>
            <a:cxnSpLocks/>
          </p:cNvCxnSpPr>
          <p:nvPr/>
        </p:nvCxnSpPr>
        <p:spPr>
          <a:xfrm flipH="1">
            <a:off x="6090457" y="2978435"/>
            <a:ext cx="0" cy="300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2" name="直接箭头连接符 61">
            <a:extLst>
              <a:ext uri="{FF2B5EF4-FFF2-40B4-BE49-F238E27FC236}">
                <a16:creationId xmlns:a16="http://schemas.microsoft.com/office/drawing/2014/main" id="{BC529C4C-7D09-4D8E-9CCB-5829EDFAC3F2}"/>
              </a:ext>
            </a:extLst>
          </p:cNvPr>
          <p:cNvCxnSpPr>
            <a:cxnSpLocks/>
          </p:cNvCxnSpPr>
          <p:nvPr/>
        </p:nvCxnSpPr>
        <p:spPr>
          <a:xfrm flipH="1">
            <a:off x="6086883" y="3799182"/>
            <a:ext cx="0" cy="300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直接箭头连接符 62">
            <a:extLst>
              <a:ext uri="{FF2B5EF4-FFF2-40B4-BE49-F238E27FC236}">
                <a16:creationId xmlns:a16="http://schemas.microsoft.com/office/drawing/2014/main" id="{93A1D799-D6DB-4B0F-BB68-987805D57664}"/>
              </a:ext>
            </a:extLst>
          </p:cNvPr>
          <p:cNvCxnSpPr>
            <a:cxnSpLocks/>
          </p:cNvCxnSpPr>
          <p:nvPr/>
        </p:nvCxnSpPr>
        <p:spPr>
          <a:xfrm flipH="1">
            <a:off x="6094031" y="4637140"/>
            <a:ext cx="0" cy="300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4" name="直接箭头连接符 63">
            <a:extLst>
              <a:ext uri="{FF2B5EF4-FFF2-40B4-BE49-F238E27FC236}">
                <a16:creationId xmlns:a16="http://schemas.microsoft.com/office/drawing/2014/main" id="{D8DA09AF-6FA6-4137-9272-FE54CCA64F87}"/>
              </a:ext>
            </a:extLst>
          </p:cNvPr>
          <p:cNvCxnSpPr>
            <a:cxnSpLocks/>
          </p:cNvCxnSpPr>
          <p:nvPr/>
        </p:nvCxnSpPr>
        <p:spPr>
          <a:xfrm flipH="1">
            <a:off x="4747416" y="2141696"/>
            <a:ext cx="0" cy="300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5" name="直接箭头连接符 64">
            <a:extLst>
              <a:ext uri="{FF2B5EF4-FFF2-40B4-BE49-F238E27FC236}">
                <a16:creationId xmlns:a16="http://schemas.microsoft.com/office/drawing/2014/main" id="{6F0F00FE-59E8-45E2-9793-51D8368B482F}"/>
              </a:ext>
            </a:extLst>
          </p:cNvPr>
          <p:cNvCxnSpPr>
            <a:cxnSpLocks/>
          </p:cNvCxnSpPr>
          <p:nvPr/>
        </p:nvCxnSpPr>
        <p:spPr>
          <a:xfrm flipH="1">
            <a:off x="4747416" y="2978435"/>
            <a:ext cx="0" cy="300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6" name="直接箭头连接符 65">
            <a:extLst>
              <a:ext uri="{FF2B5EF4-FFF2-40B4-BE49-F238E27FC236}">
                <a16:creationId xmlns:a16="http://schemas.microsoft.com/office/drawing/2014/main" id="{D2BA2A67-5B88-49CD-BE47-F0B6C98D9FD1}"/>
              </a:ext>
            </a:extLst>
          </p:cNvPr>
          <p:cNvCxnSpPr>
            <a:cxnSpLocks/>
          </p:cNvCxnSpPr>
          <p:nvPr/>
        </p:nvCxnSpPr>
        <p:spPr>
          <a:xfrm flipH="1">
            <a:off x="4743842" y="3799182"/>
            <a:ext cx="0" cy="300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7" name="直接箭头连接符 66">
            <a:extLst>
              <a:ext uri="{FF2B5EF4-FFF2-40B4-BE49-F238E27FC236}">
                <a16:creationId xmlns:a16="http://schemas.microsoft.com/office/drawing/2014/main" id="{2E96097C-F671-4FE8-A5E5-E393365F3AE1}"/>
              </a:ext>
            </a:extLst>
          </p:cNvPr>
          <p:cNvCxnSpPr>
            <a:cxnSpLocks/>
          </p:cNvCxnSpPr>
          <p:nvPr/>
        </p:nvCxnSpPr>
        <p:spPr>
          <a:xfrm flipH="1">
            <a:off x="4750990" y="4637140"/>
            <a:ext cx="0" cy="300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8" name="直接箭头连接符 67">
            <a:extLst>
              <a:ext uri="{FF2B5EF4-FFF2-40B4-BE49-F238E27FC236}">
                <a16:creationId xmlns:a16="http://schemas.microsoft.com/office/drawing/2014/main" id="{93324BFF-08B8-45F1-8C5E-7E1AABE348BA}"/>
              </a:ext>
            </a:extLst>
          </p:cNvPr>
          <p:cNvCxnSpPr>
            <a:cxnSpLocks/>
          </p:cNvCxnSpPr>
          <p:nvPr/>
        </p:nvCxnSpPr>
        <p:spPr>
          <a:xfrm flipH="1">
            <a:off x="3293563" y="2141696"/>
            <a:ext cx="0" cy="300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直接箭头连接符 68">
            <a:extLst>
              <a:ext uri="{FF2B5EF4-FFF2-40B4-BE49-F238E27FC236}">
                <a16:creationId xmlns:a16="http://schemas.microsoft.com/office/drawing/2014/main" id="{3E02BD32-B0A4-4CA1-8D87-717DD9630A46}"/>
              </a:ext>
            </a:extLst>
          </p:cNvPr>
          <p:cNvCxnSpPr>
            <a:cxnSpLocks/>
          </p:cNvCxnSpPr>
          <p:nvPr/>
        </p:nvCxnSpPr>
        <p:spPr>
          <a:xfrm flipH="1">
            <a:off x="3293563" y="2978435"/>
            <a:ext cx="0" cy="300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0" name="直接箭头连接符 69">
            <a:extLst>
              <a:ext uri="{FF2B5EF4-FFF2-40B4-BE49-F238E27FC236}">
                <a16:creationId xmlns:a16="http://schemas.microsoft.com/office/drawing/2014/main" id="{966192D3-9BE3-4FFD-AD18-1CE63E689303}"/>
              </a:ext>
            </a:extLst>
          </p:cNvPr>
          <p:cNvCxnSpPr>
            <a:cxnSpLocks/>
          </p:cNvCxnSpPr>
          <p:nvPr/>
        </p:nvCxnSpPr>
        <p:spPr>
          <a:xfrm flipH="1">
            <a:off x="3289989" y="3799182"/>
            <a:ext cx="0" cy="300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1" name="直接箭头连接符 70">
            <a:extLst>
              <a:ext uri="{FF2B5EF4-FFF2-40B4-BE49-F238E27FC236}">
                <a16:creationId xmlns:a16="http://schemas.microsoft.com/office/drawing/2014/main" id="{7EDCCB01-9E97-46C6-8E29-343CCA5B8D36}"/>
              </a:ext>
            </a:extLst>
          </p:cNvPr>
          <p:cNvCxnSpPr>
            <a:cxnSpLocks/>
          </p:cNvCxnSpPr>
          <p:nvPr/>
        </p:nvCxnSpPr>
        <p:spPr>
          <a:xfrm flipH="1">
            <a:off x="3297137" y="4637140"/>
            <a:ext cx="0" cy="300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3" name="直接箭头连接符 72">
            <a:extLst>
              <a:ext uri="{FF2B5EF4-FFF2-40B4-BE49-F238E27FC236}">
                <a16:creationId xmlns:a16="http://schemas.microsoft.com/office/drawing/2014/main" id="{9BE8CC10-E3A8-452D-B632-9EEE6CEF03FC}"/>
              </a:ext>
            </a:extLst>
          </p:cNvPr>
          <p:cNvCxnSpPr/>
          <p:nvPr/>
        </p:nvCxnSpPr>
        <p:spPr>
          <a:xfrm flipH="1">
            <a:off x="5290156" y="1903882"/>
            <a:ext cx="223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4" name="直接箭头连接符 73">
            <a:extLst>
              <a:ext uri="{FF2B5EF4-FFF2-40B4-BE49-F238E27FC236}">
                <a16:creationId xmlns:a16="http://schemas.microsoft.com/office/drawing/2014/main" id="{55072722-BFDB-4DD1-9F23-25F78ACF4050}"/>
              </a:ext>
            </a:extLst>
          </p:cNvPr>
          <p:cNvCxnSpPr/>
          <p:nvPr/>
        </p:nvCxnSpPr>
        <p:spPr>
          <a:xfrm flipH="1">
            <a:off x="5272459" y="2698326"/>
            <a:ext cx="223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5" name="直接箭头连接符 74">
            <a:extLst>
              <a:ext uri="{FF2B5EF4-FFF2-40B4-BE49-F238E27FC236}">
                <a16:creationId xmlns:a16="http://schemas.microsoft.com/office/drawing/2014/main" id="{A8874A2D-83BF-4D85-9B68-C372ABE58BA3}"/>
              </a:ext>
            </a:extLst>
          </p:cNvPr>
          <p:cNvCxnSpPr/>
          <p:nvPr/>
        </p:nvCxnSpPr>
        <p:spPr>
          <a:xfrm flipH="1">
            <a:off x="5290156" y="3538626"/>
            <a:ext cx="223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6" name="直接箭头连接符 75">
            <a:extLst>
              <a:ext uri="{FF2B5EF4-FFF2-40B4-BE49-F238E27FC236}">
                <a16:creationId xmlns:a16="http://schemas.microsoft.com/office/drawing/2014/main" id="{8C7BE079-5691-4A8E-8EAA-9CEDC691250D}"/>
              </a:ext>
            </a:extLst>
          </p:cNvPr>
          <p:cNvCxnSpPr/>
          <p:nvPr/>
        </p:nvCxnSpPr>
        <p:spPr>
          <a:xfrm flipH="1">
            <a:off x="5290156" y="4352737"/>
            <a:ext cx="223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7" name="直接箭头连接符 76">
            <a:extLst>
              <a:ext uri="{FF2B5EF4-FFF2-40B4-BE49-F238E27FC236}">
                <a16:creationId xmlns:a16="http://schemas.microsoft.com/office/drawing/2014/main" id="{7492296F-B46E-486B-80E8-FF09B16E0884}"/>
              </a:ext>
            </a:extLst>
          </p:cNvPr>
          <p:cNvCxnSpPr/>
          <p:nvPr/>
        </p:nvCxnSpPr>
        <p:spPr>
          <a:xfrm flipH="1">
            <a:off x="5298919" y="5184546"/>
            <a:ext cx="223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8" name="直接箭头连接符 77">
            <a:extLst>
              <a:ext uri="{FF2B5EF4-FFF2-40B4-BE49-F238E27FC236}">
                <a16:creationId xmlns:a16="http://schemas.microsoft.com/office/drawing/2014/main" id="{8172B149-06D1-41E4-8696-2DC196BBCA0F}"/>
              </a:ext>
            </a:extLst>
          </p:cNvPr>
          <p:cNvCxnSpPr/>
          <p:nvPr/>
        </p:nvCxnSpPr>
        <p:spPr>
          <a:xfrm flipH="1">
            <a:off x="3891026" y="1913088"/>
            <a:ext cx="223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9" name="直接箭头连接符 78">
            <a:extLst>
              <a:ext uri="{FF2B5EF4-FFF2-40B4-BE49-F238E27FC236}">
                <a16:creationId xmlns:a16="http://schemas.microsoft.com/office/drawing/2014/main" id="{497E583B-028E-45FE-A6BE-6E205505021B}"/>
              </a:ext>
            </a:extLst>
          </p:cNvPr>
          <p:cNvCxnSpPr/>
          <p:nvPr/>
        </p:nvCxnSpPr>
        <p:spPr>
          <a:xfrm flipH="1">
            <a:off x="3873329" y="2707532"/>
            <a:ext cx="223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0" name="直接箭头连接符 79">
            <a:extLst>
              <a:ext uri="{FF2B5EF4-FFF2-40B4-BE49-F238E27FC236}">
                <a16:creationId xmlns:a16="http://schemas.microsoft.com/office/drawing/2014/main" id="{ECF8F51E-FE25-4BD3-B36E-4BA67F0253AE}"/>
              </a:ext>
            </a:extLst>
          </p:cNvPr>
          <p:cNvCxnSpPr/>
          <p:nvPr/>
        </p:nvCxnSpPr>
        <p:spPr>
          <a:xfrm flipH="1">
            <a:off x="3891026" y="3547832"/>
            <a:ext cx="223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1" name="直接箭头连接符 80">
            <a:extLst>
              <a:ext uri="{FF2B5EF4-FFF2-40B4-BE49-F238E27FC236}">
                <a16:creationId xmlns:a16="http://schemas.microsoft.com/office/drawing/2014/main" id="{C97E16E1-EE98-42D8-B4DB-97FD817520FE}"/>
              </a:ext>
            </a:extLst>
          </p:cNvPr>
          <p:cNvCxnSpPr/>
          <p:nvPr/>
        </p:nvCxnSpPr>
        <p:spPr>
          <a:xfrm flipH="1">
            <a:off x="3891026" y="4361943"/>
            <a:ext cx="223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2" name="直接箭头连接符 81">
            <a:extLst>
              <a:ext uri="{FF2B5EF4-FFF2-40B4-BE49-F238E27FC236}">
                <a16:creationId xmlns:a16="http://schemas.microsoft.com/office/drawing/2014/main" id="{EEDB6846-AFA8-4604-9DDD-A7C646B701B7}"/>
              </a:ext>
            </a:extLst>
          </p:cNvPr>
          <p:cNvCxnSpPr/>
          <p:nvPr/>
        </p:nvCxnSpPr>
        <p:spPr>
          <a:xfrm flipH="1">
            <a:off x="3899789" y="5193752"/>
            <a:ext cx="223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4" name="直接连接符 83">
            <a:extLst>
              <a:ext uri="{FF2B5EF4-FFF2-40B4-BE49-F238E27FC236}">
                <a16:creationId xmlns:a16="http://schemas.microsoft.com/office/drawing/2014/main" id="{FFBDA3A3-879F-46B5-BAB8-033C78D1EF20}"/>
              </a:ext>
            </a:extLst>
          </p:cNvPr>
          <p:cNvCxnSpPr>
            <a:stCxn id="58" idx="1"/>
          </p:cNvCxnSpPr>
          <p:nvPr/>
        </p:nvCxnSpPr>
        <p:spPr>
          <a:xfrm flipH="1">
            <a:off x="2583917" y="5184546"/>
            <a:ext cx="206861"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6" name="直接连接符 85">
            <a:extLst>
              <a:ext uri="{FF2B5EF4-FFF2-40B4-BE49-F238E27FC236}">
                <a16:creationId xmlns:a16="http://schemas.microsoft.com/office/drawing/2014/main" id="{3F514CA3-E57E-42DA-9689-599CC3B1D128}"/>
              </a:ext>
            </a:extLst>
          </p:cNvPr>
          <p:cNvCxnSpPr/>
          <p:nvPr/>
        </p:nvCxnSpPr>
        <p:spPr>
          <a:xfrm flipV="1">
            <a:off x="2583917" y="3491181"/>
            <a:ext cx="0" cy="1702571"/>
          </a:xfrm>
          <a:prstGeom prst="line">
            <a:avLst/>
          </a:prstGeom>
        </p:spPr>
        <p:style>
          <a:lnRef idx="3">
            <a:schemeClr val="accent1"/>
          </a:lnRef>
          <a:fillRef idx="0">
            <a:schemeClr val="accent1"/>
          </a:fillRef>
          <a:effectRef idx="2">
            <a:schemeClr val="accent1"/>
          </a:effectRef>
          <a:fontRef idx="minor">
            <a:schemeClr val="tx1"/>
          </a:fontRef>
        </p:style>
      </p:cxnSp>
      <p:cxnSp>
        <p:nvCxnSpPr>
          <p:cNvPr id="88" name="直接连接符 87">
            <a:extLst>
              <a:ext uri="{FF2B5EF4-FFF2-40B4-BE49-F238E27FC236}">
                <a16:creationId xmlns:a16="http://schemas.microsoft.com/office/drawing/2014/main" id="{FD307FB5-C91B-47C2-A0F7-7F1CA812E85A}"/>
              </a:ext>
            </a:extLst>
          </p:cNvPr>
          <p:cNvCxnSpPr/>
          <p:nvPr/>
        </p:nvCxnSpPr>
        <p:spPr>
          <a:xfrm flipH="1">
            <a:off x="2182761" y="3496051"/>
            <a:ext cx="401156" cy="0"/>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89" name="矩形 88">
            <a:extLst>
              <a:ext uri="{FF2B5EF4-FFF2-40B4-BE49-F238E27FC236}">
                <a16:creationId xmlns:a16="http://schemas.microsoft.com/office/drawing/2014/main" id="{68626DA6-3C94-4955-930C-C6180100F4A6}"/>
              </a:ext>
            </a:extLst>
          </p:cNvPr>
          <p:cNvSpPr/>
          <p:nvPr/>
        </p:nvSpPr>
        <p:spPr>
          <a:xfrm>
            <a:off x="1570028" y="1732291"/>
            <a:ext cx="502606" cy="3595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文本框 89">
            <a:extLst>
              <a:ext uri="{FF2B5EF4-FFF2-40B4-BE49-F238E27FC236}">
                <a16:creationId xmlns:a16="http://schemas.microsoft.com/office/drawing/2014/main" id="{BC045213-F8E3-4EC1-A604-56ABE210A0FA}"/>
              </a:ext>
            </a:extLst>
          </p:cNvPr>
          <p:cNvSpPr txBox="1"/>
          <p:nvPr/>
        </p:nvSpPr>
        <p:spPr>
          <a:xfrm>
            <a:off x="1584904" y="2106066"/>
            <a:ext cx="492443" cy="2985068"/>
          </a:xfrm>
          <a:prstGeom prst="rect">
            <a:avLst/>
          </a:prstGeom>
          <a:noFill/>
        </p:spPr>
        <p:txBody>
          <a:bodyPr vert="eaVert" wrap="square" rtlCol="0">
            <a:spAutoFit/>
          </a:bodyPr>
          <a:lstStyle/>
          <a:p>
            <a:pPr algn="ctr"/>
            <a:r>
              <a:rPr lang="en-US" altLang="zh-CN" sz="2000" dirty="0">
                <a:solidFill>
                  <a:schemeClr val="bg1"/>
                </a:solidFill>
                <a:latin typeface="Times New Roman" panose="02020603050405020304" pitchFamily="18" charset="0"/>
                <a:cs typeface="Times New Roman" panose="02020603050405020304" pitchFamily="18" charset="0"/>
              </a:rPr>
              <a:t>Fully connected layers</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91" name="矩形 90">
            <a:extLst>
              <a:ext uri="{FF2B5EF4-FFF2-40B4-BE49-F238E27FC236}">
                <a16:creationId xmlns:a16="http://schemas.microsoft.com/office/drawing/2014/main" id="{167A5616-FA72-40F7-91BC-3D0658CE27E4}"/>
              </a:ext>
            </a:extLst>
          </p:cNvPr>
          <p:cNvSpPr/>
          <p:nvPr/>
        </p:nvSpPr>
        <p:spPr>
          <a:xfrm>
            <a:off x="752934" y="1732291"/>
            <a:ext cx="502606" cy="3595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文本框 91">
            <a:extLst>
              <a:ext uri="{FF2B5EF4-FFF2-40B4-BE49-F238E27FC236}">
                <a16:creationId xmlns:a16="http://schemas.microsoft.com/office/drawing/2014/main" id="{63217C32-E747-4D70-A507-09DF90746FD2}"/>
              </a:ext>
            </a:extLst>
          </p:cNvPr>
          <p:cNvSpPr txBox="1"/>
          <p:nvPr/>
        </p:nvSpPr>
        <p:spPr>
          <a:xfrm>
            <a:off x="767817" y="2106066"/>
            <a:ext cx="492443" cy="2985068"/>
          </a:xfrm>
          <a:prstGeom prst="rect">
            <a:avLst/>
          </a:prstGeom>
          <a:noFill/>
        </p:spPr>
        <p:txBody>
          <a:bodyPr vert="eaVert" wrap="square" rtlCol="0">
            <a:spAutoFit/>
          </a:bodyPr>
          <a:lstStyle/>
          <a:p>
            <a:pPr algn="ctr"/>
            <a:r>
              <a:rPr lang="en-US" altLang="zh-CN" sz="2000" dirty="0">
                <a:solidFill>
                  <a:schemeClr val="bg1"/>
                </a:solidFill>
                <a:latin typeface="Times New Roman" panose="02020603050405020304" pitchFamily="18" charset="0"/>
                <a:cs typeface="Times New Roman" panose="02020603050405020304" pitchFamily="18" charset="0"/>
              </a:rPr>
              <a:t>Softmax</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cxnSp>
        <p:nvCxnSpPr>
          <p:cNvPr id="93" name="直接箭头连接符 92">
            <a:extLst>
              <a:ext uri="{FF2B5EF4-FFF2-40B4-BE49-F238E27FC236}">
                <a16:creationId xmlns:a16="http://schemas.microsoft.com/office/drawing/2014/main" id="{18E31336-675F-441C-820A-3773491675B4}"/>
              </a:ext>
            </a:extLst>
          </p:cNvPr>
          <p:cNvCxnSpPr/>
          <p:nvPr/>
        </p:nvCxnSpPr>
        <p:spPr>
          <a:xfrm flipH="1">
            <a:off x="1287838" y="3491181"/>
            <a:ext cx="223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4882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07F0B4C-A187-41AC-B44A-57B7665B14A5}"/>
              </a:ext>
            </a:extLst>
          </p:cNvPr>
          <p:cNvSpPr>
            <a:spLocks noGrp="1"/>
          </p:cNvSpPr>
          <p:nvPr>
            <p:ph type="sldNum" sz="quarter" idx="12"/>
          </p:nvPr>
        </p:nvSpPr>
        <p:spPr/>
        <p:txBody>
          <a:bodyPr/>
          <a:lstStyle/>
          <a:p>
            <a:fld id="{72A5E12F-523A-4D75-95A2-779F57F5D9E2}" type="slidenum">
              <a:rPr lang="zh-CN" altLang="en-US" smtClean="0"/>
              <a:pPr/>
              <a:t>13</a:t>
            </a:fld>
            <a:endParaRPr lang="zh-CN" altLang="en-US"/>
          </a:p>
        </p:txBody>
      </p:sp>
      <p:sp>
        <p:nvSpPr>
          <p:cNvPr id="3" name="文本占位符 2">
            <a:extLst>
              <a:ext uri="{FF2B5EF4-FFF2-40B4-BE49-F238E27FC236}">
                <a16:creationId xmlns:a16="http://schemas.microsoft.com/office/drawing/2014/main" id="{03CF4F49-EDA4-4E18-81E3-C2E9BEF18D75}"/>
              </a:ext>
            </a:extLst>
          </p:cNvPr>
          <p:cNvSpPr>
            <a:spLocks noGrp="1"/>
          </p:cNvSpPr>
          <p:nvPr>
            <p:ph type="body" sz="quarter" idx="13"/>
          </p:nvPr>
        </p:nvSpPr>
        <p:spPr/>
        <p:txBody>
          <a:bodyPr/>
          <a:lstStyle/>
          <a:p>
            <a:r>
              <a:rPr lang="zh-CN" altLang="en-US" dirty="0"/>
              <a:t>基于概率图模型的分类优化</a:t>
            </a:r>
          </a:p>
        </p:txBody>
      </p:sp>
      <p:pic>
        <p:nvPicPr>
          <p:cNvPr id="9" name="图片 8">
            <a:extLst>
              <a:ext uri="{FF2B5EF4-FFF2-40B4-BE49-F238E27FC236}">
                <a16:creationId xmlns:a16="http://schemas.microsoft.com/office/drawing/2014/main" id="{D193F1F7-0383-485B-A3E3-502E88A64975}"/>
              </a:ext>
            </a:extLst>
          </p:cNvPr>
          <p:cNvPicPr>
            <a:picLocks noChangeAspect="1"/>
          </p:cNvPicPr>
          <p:nvPr/>
        </p:nvPicPr>
        <p:blipFill>
          <a:blip r:embed="rId3"/>
          <a:stretch>
            <a:fillRect/>
          </a:stretch>
        </p:blipFill>
        <p:spPr>
          <a:xfrm>
            <a:off x="518908" y="4119260"/>
            <a:ext cx="2664911" cy="2227510"/>
          </a:xfrm>
          <a:prstGeom prst="rect">
            <a:avLst/>
          </a:prstGeom>
        </p:spPr>
      </p:pic>
      <p:pic>
        <p:nvPicPr>
          <p:cNvPr id="13" name="图片 12">
            <a:extLst>
              <a:ext uri="{FF2B5EF4-FFF2-40B4-BE49-F238E27FC236}">
                <a16:creationId xmlns:a16="http://schemas.microsoft.com/office/drawing/2014/main" id="{4D27CA3F-ED18-49D6-A0BA-B567C359E8DF}"/>
              </a:ext>
            </a:extLst>
          </p:cNvPr>
          <p:cNvPicPr>
            <a:picLocks noChangeAspect="1"/>
          </p:cNvPicPr>
          <p:nvPr/>
        </p:nvPicPr>
        <p:blipFill>
          <a:blip r:embed="rId4"/>
          <a:stretch>
            <a:fillRect/>
          </a:stretch>
        </p:blipFill>
        <p:spPr>
          <a:xfrm>
            <a:off x="4751036" y="4119260"/>
            <a:ext cx="2689928" cy="2440427"/>
          </a:xfrm>
          <a:prstGeom prst="rect">
            <a:avLst/>
          </a:prstGeom>
        </p:spPr>
      </p:pic>
      <p:sp>
        <p:nvSpPr>
          <p:cNvPr id="15" name="箭头: 右 14">
            <a:extLst>
              <a:ext uri="{FF2B5EF4-FFF2-40B4-BE49-F238E27FC236}">
                <a16:creationId xmlns:a16="http://schemas.microsoft.com/office/drawing/2014/main" id="{8CEC0C10-AD29-47CD-9C52-F44E61ADC75C}"/>
              </a:ext>
            </a:extLst>
          </p:cNvPr>
          <p:cNvSpPr/>
          <p:nvPr/>
        </p:nvSpPr>
        <p:spPr>
          <a:xfrm>
            <a:off x="3675445" y="5057257"/>
            <a:ext cx="690225" cy="289068"/>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F843A738-A830-4590-9585-692CBA3EFA9D}"/>
              </a:ext>
            </a:extLst>
          </p:cNvPr>
          <p:cNvSpPr txBox="1"/>
          <p:nvPr/>
        </p:nvSpPr>
        <p:spPr>
          <a:xfrm>
            <a:off x="3635102" y="4705624"/>
            <a:ext cx="770909"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CRF</a:t>
            </a:r>
            <a:endParaRPr lang="zh-CN" altLang="en-US" dirty="0">
              <a:latin typeface="Times New Roman" panose="02020603050405020304" pitchFamily="18" charset="0"/>
              <a:cs typeface="Times New Roman" panose="02020603050405020304" pitchFamily="18" charset="0"/>
            </a:endParaRPr>
          </a:p>
        </p:txBody>
      </p:sp>
      <p:sp>
        <p:nvSpPr>
          <p:cNvPr id="21" name="任意多边形: 形状 20">
            <a:extLst>
              <a:ext uri="{FF2B5EF4-FFF2-40B4-BE49-F238E27FC236}">
                <a16:creationId xmlns:a16="http://schemas.microsoft.com/office/drawing/2014/main" id="{860C6F7D-C474-479A-8808-C09E30833E52}"/>
              </a:ext>
            </a:extLst>
          </p:cNvPr>
          <p:cNvSpPr/>
          <p:nvPr/>
        </p:nvSpPr>
        <p:spPr>
          <a:xfrm>
            <a:off x="1009610" y="1182819"/>
            <a:ext cx="2264459" cy="1851376"/>
          </a:xfrm>
          <a:custGeom>
            <a:avLst/>
            <a:gdLst>
              <a:gd name="connsiteX0" fmla="*/ 93496 w 2264459"/>
              <a:gd name="connsiteY0" fmla="*/ 130354 h 1851376"/>
              <a:gd name="connsiteX1" fmla="*/ 93496 w 2264459"/>
              <a:gd name="connsiteY1" fmla="*/ 130354 h 1851376"/>
              <a:gd name="connsiteX2" fmla="*/ 1007896 w 2264459"/>
              <a:gd name="connsiteY2" fmla="*/ 1758576 h 1851376"/>
              <a:gd name="connsiteX3" fmla="*/ 1096386 w 2264459"/>
              <a:gd name="connsiteY3" fmla="*/ 1764476 h 1851376"/>
              <a:gd name="connsiteX4" fmla="*/ 2258559 w 2264459"/>
              <a:gd name="connsiteY4" fmla="*/ 1339722 h 1851376"/>
              <a:gd name="connsiteX5" fmla="*/ 2264459 w 2264459"/>
              <a:gd name="connsiteY5" fmla="*/ 1127345 h 1851376"/>
              <a:gd name="connsiteX6" fmla="*/ 2258559 w 2264459"/>
              <a:gd name="connsiteY6" fmla="*/ 956264 h 1851376"/>
              <a:gd name="connsiteX7" fmla="*/ 2240861 w 2264459"/>
              <a:gd name="connsiteY7" fmla="*/ 920868 h 1851376"/>
              <a:gd name="connsiteX8" fmla="*/ 2223163 w 2264459"/>
              <a:gd name="connsiteY8" fmla="*/ 903170 h 1851376"/>
              <a:gd name="connsiteX9" fmla="*/ 2211364 w 2264459"/>
              <a:gd name="connsiteY9" fmla="*/ 885472 h 1851376"/>
              <a:gd name="connsiteX10" fmla="*/ 2170069 w 2264459"/>
              <a:gd name="connsiteY10" fmla="*/ 861874 h 1851376"/>
              <a:gd name="connsiteX11" fmla="*/ 2128773 w 2264459"/>
              <a:gd name="connsiteY11" fmla="*/ 832378 h 1851376"/>
              <a:gd name="connsiteX12" fmla="*/ 2111075 w 2264459"/>
              <a:gd name="connsiteY12" fmla="*/ 820579 h 1851376"/>
              <a:gd name="connsiteX13" fmla="*/ 2034384 w 2264459"/>
              <a:gd name="connsiteY13" fmla="*/ 802881 h 1851376"/>
              <a:gd name="connsiteX14" fmla="*/ 1981290 w 2264459"/>
              <a:gd name="connsiteY14" fmla="*/ 773384 h 1851376"/>
              <a:gd name="connsiteX15" fmla="*/ 1945893 w 2264459"/>
              <a:gd name="connsiteY15" fmla="*/ 749787 h 1851376"/>
              <a:gd name="connsiteX16" fmla="*/ 1910497 w 2264459"/>
              <a:gd name="connsiteY16" fmla="*/ 726189 h 1851376"/>
              <a:gd name="connsiteX17" fmla="*/ 1892799 w 2264459"/>
              <a:gd name="connsiteY17" fmla="*/ 708491 h 1851376"/>
              <a:gd name="connsiteX18" fmla="*/ 1857403 w 2264459"/>
              <a:gd name="connsiteY18" fmla="*/ 696693 h 1851376"/>
              <a:gd name="connsiteX19" fmla="*/ 1816108 w 2264459"/>
              <a:gd name="connsiteY19" fmla="*/ 684894 h 1851376"/>
              <a:gd name="connsiteX20" fmla="*/ 1798410 w 2264459"/>
              <a:gd name="connsiteY20" fmla="*/ 667196 h 1851376"/>
              <a:gd name="connsiteX21" fmla="*/ 1780711 w 2264459"/>
              <a:gd name="connsiteY21" fmla="*/ 661296 h 1851376"/>
              <a:gd name="connsiteX22" fmla="*/ 1656825 w 2264459"/>
              <a:gd name="connsiteY22" fmla="*/ 649498 h 1851376"/>
              <a:gd name="connsiteX23" fmla="*/ 1639127 w 2264459"/>
              <a:gd name="connsiteY23" fmla="*/ 637699 h 1851376"/>
              <a:gd name="connsiteX24" fmla="*/ 1621429 w 2264459"/>
              <a:gd name="connsiteY24" fmla="*/ 631800 h 1851376"/>
              <a:gd name="connsiteX25" fmla="*/ 1491643 w 2264459"/>
              <a:gd name="connsiteY25" fmla="*/ 620001 h 1851376"/>
              <a:gd name="connsiteX26" fmla="*/ 1468046 w 2264459"/>
              <a:gd name="connsiteY26" fmla="*/ 614102 h 1851376"/>
              <a:gd name="connsiteX27" fmla="*/ 1409052 w 2264459"/>
              <a:gd name="connsiteY27" fmla="*/ 602303 h 1851376"/>
              <a:gd name="connsiteX28" fmla="*/ 1391354 w 2264459"/>
              <a:gd name="connsiteY28" fmla="*/ 590504 h 1851376"/>
              <a:gd name="connsiteX29" fmla="*/ 1332361 w 2264459"/>
              <a:gd name="connsiteY29" fmla="*/ 572806 h 1851376"/>
              <a:gd name="connsiteX30" fmla="*/ 1314662 w 2264459"/>
              <a:gd name="connsiteY30" fmla="*/ 555108 h 1851376"/>
              <a:gd name="connsiteX31" fmla="*/ 1296964 w 2264459"/>
              <a:gd name="connsiteY31" fmla="*/ 543309 h 1851376"/>
              <a:gd name="connsiteX32" fmla="*/ 1267468 w 2264459"/>
              <a:gd name="connsiteY32" fmla="*/ 519712 h 1851376"/>
              <a:gd name="connsiteX33" fmla="*/ 1249770 w 2264459"/>
              <a:gd name="connsiteY33" fmla="*/ 507913 h 1851376"/>
              <a:gd name="connsiteX34" fmla="*/ 1243870 w 2264459"/>
              <a:gd name="connsiteY34" fmla="*/ 490215 h 1851376"/>
              <a:gd name="connsiteX35" fmla="*/ 1226172 w 2264459"/>
              <a:gd name="connsiteY35" fmla="*/ 472517 h 1851376"/>
              <a:gd name="connsiteX36" fmla="*/ 1208474 w 2264459"/>
              <a:gd name="connsiteY36" fmla="*/ 419423 h 1851376"/>
              <a:gd name="connsiteX37" fmla="*/ 1202575 w 2264459"/>
              <a:gd name="connsiteY37" fmla="*/ 401725 h 1851376"/>
              <a:gd name="connsiteX38" fmla="*/ 1190776 w 2264459"/>
              <a:gd name="connsiteY38" fmla="*/ 354530 h 1851376"/>
              <a:gd name="connsiteX39" fmla="*/ 1173078 w 2264459"/>
              <a:gd name="connsiteY39" fmla="*/ 236543 h 1851376"/>
              <a:gd name="connsiteX40" fmla="*/ 1161279 w 2264459"/>
              <a:gd name="connsiteY40" fmla="*/ 218845 h 1851376"/>
              <a:gd name="connsiteX41" fmla="*/ 1155380 w 2264459"/>
              <a:gd name="connsiteY41" fmla="*/ 201147 h 1851376"/>
              <a:gd name="connsiteX42" fmla="*/ 1149481 w 2264459"/>
              <a:gd name="connsiteY42" fmla="*/ 165751 h 1851376"/>
              <a:gd name="connsiteX43" fmla="*/ 1131782 w 2264459"/>
              <a:gd name="connsiteY43" fmla="*/ 153952 h 1851376"/>
              <a:gd name="connsiteX44" fmla="*/ 1119984 w 2264459"/>
              <a:gd name="connsiteY44" fmla="*/ 136254 h 1851376"/>
              <a:gd name="connsiteX45" fmla="*/ 1102286 w 2264459"/>
              <a:gd name="connsiteY45" fmla="*/ 100858 h 1851376"/>
              <a:gd name="connsiteX46" fmla="*/ 1066890 w 2264459"/>
              <a:gd name="connsiteY46" fmla="*/ 94958 h 1851376"/>
              <a:gd name="connsiteX47" fmla="*/ 1043292 w 2264459"/>
              <a:gd name="connsiteY47" fmla="*/ 89059 h 1851376"/>
              <a:gd name="connsiteX48" fmla="*/ 128892 w 2264459"/>
              <a:gd name="connsiteY48" fmla="*/ 71361 h 1851376"/>
              <a:gd name="connsiteX49" fmla="*/ 111194 w 2264459"/>
              <a:gd name="connsiteY49" fmla="*/ 77260 h 1851376"/>
              <a:gd name="connsiteX50" fmla="*/ 81697 w 2264459"/>
              <a:gd name="connsiteY50" fmla="*/ 112656 h 1851376"/>
              <a:gd name="connsiteX51" fmla="*/ 93496 w 2264459"/>
              <a:gd name="connsiteY51" fmla="*/ 130354 h 185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264459" h="1851376">
                <a:moveTo>
                  <a:pt x="93496" y="130354"/>
                </a:moveTo>
                <a:lnTo>
                  <a:pt x="93496" y="130354"/>
                </a:lnTo>
                <a:cubicBezTo>
                  <a:pt x="100546" y="2069339"/>
                  <a:pt x="-441400" y="1741424"/>
                  <a:pt x="1007896" y="1758576"/>
                </a:cubicBezTo>
                <a:cubicBezTo>
                  <a:pt x="1037456" y="1758926"/>
                  <a:pt x="1066889" y="1762509"/>
                  <a:pt x="1096386" y="1764476"/>
                </a:cubicBezTo>
                <a:cubicBezTo>
                  <a:pt x="2402522" y="1757811"/>
                  <a:pt x="2243526" y="2143986"/>
                  <a:pt x="2258559" y="1339722"/>
                </a:cubicBezTo>
                <a:cubicBezTo>
                  <a:pt x="2259883" y="1268915"/>
                  <a:pt x="2262492" y="1198137"/>
                  <a:pt x="2264459" y="1127345"/>
                </a:cubicBezTo>
                <a:cubicBezTo>
                  <a:pt x="2262492" y="1070318"/>
                  <a:pt x="2262118" y="1013214"/>
                  <a:pt x="2258559" y="956264"/>
                </a:cubicBezTo>
                <a:cubicBezTo>
                  <a:pt x="2257840" y="944757"/>
                  <a:pt x="2247647" y="929011"/>
                  <a:pt x="2240861" y="920868"/>
                </a:cubicBezTo>
                <a:cubicBezTo>
                  <a:pt x="2235520" y="914459"/>
                  <a:pt x="2228504" y="909579"/>
                  <a:pt x="2223163" y="903170"/>
                </a:cubicBezTo>
                <a:cubicBezTo>
                  <a:pt x="2218624" y="897723"/>
                  <a:pt x="2216378" y="890486"/>
                  <a:pt x="2211364" y="885472"/>
                </a:cubicBezTo>
                <a:cubicBezTo>
                  <a:pt x="2201782" y="875890"/>
                  <a:pt x="2180865" y="868043"/>
                  <a:pt x="2170069" y="861874"/>
                </a:cubicBezTo>
                <a:cubicBezTo>
                  <a:pt x="2156162" y="853927"/>
                  <a:pt x="2141439" y="841425"/>
                  <a:pt x="2128773" y="832378"/>
                </a:cubicBezTo>
                <a:cubicBezTo>
                  <a:pt x="2123003" y="828257"/>
                  <a:pt x="2117554" y="823459"/>
                  <a:pt x="2111075" y="820579"/>
                </a:cubicBezTo>
                <a:cubicBezTo>
                  <a:pt x="2080388" y="806940"/>
                  <a:pt x="2067978" y="807680"/>
                  <a:pt x="2034384" y="802881"/>
                </a:cubicBezTo>
                <a:cubicBezTo>
                  <a:pt x="2012127" y="795462"/>
                  <a:pt x="2001578" y="793671"/>
                  <a:pt x="1981290" y="773384"/>
                </a:cubicBezTo>
                <a:cubicBezTo>
                  <a:pt x="1959194" y="751289"/>
                  <a:pt x="1971506" y="758324"/>
                  <a:pt x="1945893" y="749787"/>
                </a:cubicBezTo>
                <a:cubicBezTo>
                  <a:pt x="1934094" y="741921"/>
                  <a:pt x="1920524" y="736216"/>
                  <a:pt x="1910497" y="726189"/>
                </a:cubicBezTo>
                <a:cubicBezTo>
                  <a:pt x="1904598" y="720290"/>
                  <a:pt x="1900092" y="712543"/>
                  <a:pt x="1892799" y="708491"/>
                </a:cubicBezTo>
                <a:cubicBezTo>
                  <a:pt x="1881927" y="702451"/>
                  <a:pt x="1869202" y="700626"/>
                  <a:pt x="1857403" y="696693"/>
                </a:cubicBezTo>
                <a:cubicBezTo>
                  <a:pt x="1832002" y="688226"/>
                  <a:pt x="1845753" y="692305"/>
                  <a:pt x="1816108" y="684894"/>
                </a:cubicBezTo>
                <a:cubicBezTo>
                  <a:pt x="1810209" y="678995"/>
                  <a:pt x="1805352" y="671824"/>
                  <a:pt x="1798410" y="667196"/>
                </a:cubicBezTo>
                <a:cubicBezTo>
                  <a:pt x="1793236" y="663746"/>
                  <a:pt x="1786845" y="662318"/>
                  <a:pt x="1780711" y="661296"/>
                </a:cubicBezTo>
                <a:cubicBezTo>
                  <a:pt x="1755172" y="657039"/>
                  <a:pt x="1677425" y="651215"/>
                  <a:pt x="1656825" y="649498"/>
                </a:cubicBezTo>
                <a:cubicBezTo>
                  <a:pt x="1650926" y="645565"/>
                  <a:pt x="1645469" y="640870"/>
                  <a:pt x="1639127" y="637699"/>
                </a:cubicBezTo>
                <a:cubicBezTo>
                  <a:pt x="1633565" y="634918"/>
                  <a:pt x="1627462" y="633308"/>
                  <a:pt x="1621429" y="631800"/>
                </a:cubicBezTo>
                <a:cubicBezTo>
                  <a:pt x="1575392" y="620291"/>
                  <a:pt x="1547514" y="623287"/>
                  <a:pt x="1491643" y="620001"/>
                </a:cubicBezTo>
                <a:cubicBezTo>
                  <a:pt x="1483777" y="618035"/>
                  <a:pt x="1475996" y="615692"/>
                  <a:pt x="1468046" y="614102"/>
                </a:cubicBezTo>
                <a:cubicBezTo>
                  <a:pt x="1395717" y="599636"/>
                  <a:pt x="1463868" y="616006"/>
                  <a:pt x="1409052" y="602303"/>
                </a:cubicBezTo>
                <a:cubicBezTo>
                  <a:pt x="1403153" y="598370"/>
                  <a:pt x="1397833" y="593384"/>
                  <a:pt x="1391354" y="590504"/>
                </a:cubicBezTo>
                <a:cubicBezTo>
                  <a:pt x="1372886" y="582296"/>
                  <a:pt x="1351974" y="577709"/>
                  <a:pt x="1332361" y="572806"/>
                </a:cubicBezTo>
                <a:cubicBezTo>
                  <a:pt x="1326461" y="566907"/>
                  <a:pt x="1321071" y="560449"/>
                  <a:pt x="1314662" y="555108"/>
                </a:cubicBezTo>
                <a:cubicBezTo>
                  <a:pt x="1309215" y="550569"/>
                  <a:pt x="1301977" y="548323"/>
                  <a:pt x="1296964" y="543309"/>
                </a:cubicBezTo>
                <a:cubicBezTo>
                  <a:pt x="1270281" y="516625"/>
                  <a:pt x="1301922" y="531196"/>
                  <a:pt x="1267468" y="519712"/>
                </a:cubicBezTo>
                <a:cubicBezTo>
                  <a:pt x="1261569" y="515779"/>
                  <a:pt x="1254199" y="513449"/>
                  <a:pt x="1249770" y="507913"/>
                </a:cubicBezTo>
                <a:cubicBezTo>
                  <a:pt x="1245885" y="503057"/>
                  <a:pt x="1247319" y="495389"/>
                  <a:pt x="1243870" y="490215"/>
                </a:cubicBezTo>
                <a:cubicBezTo>
                  <a:pt x="1239242" y="483273"/>
                  <a:pt x="1232071" y="478416"/>
                  <a:pt x="1226172" y="472517"/>
                </a:cubicBezTo>
                <a:lnTo>
                  <a:pt x="1208474" y="419423"/>
                </a:lnTo>
                <a:cubicBezTo>
                  <a:pt x="1206508" y="413524"/>
                  <a:pt x="1203795" y="407823"/>
                  <a:pt x="1202575" y="401725"/>
                </a:cubicBezTo>
                <a:cubicBezTo>
                  <a:pt x="1195455" y="366130"/>
                  <a:pt x="1199846" y="381741"/>
                  <a:pt x="1190776" y="354530"/>
                </a:cubicBezTo>
                <a:cubicBezTo>
                  <a:pt x="1189457" y="336063"/>
                  <a:pt x="1191142" y="263639"/>
                  <a:pt x="1173078" y="236543"/>
                </a:cubicBezTo>
                <a:lnTo>
                  <a:pt x="1161279" y="218845"/>
                </a:lnTo>
                <a:cubicBezTo>
                  <a:pt x="1159313" y="212946"/>
                  <a:pt x="1156729" y="207217"/>
                  <a:pt x="1155380" y="201147"/>
                </a:cubicBezTo>
                <a:cubicBezTo>
                  <a:pt x="1152785" y="189470"/>
                  <a:pt x="1154830" y="176450"/>
                  <a:pt x="1149481" y="165751"/>
                </a:cubicBezTo>
                <a:cubicBezTo>
                  <a:pt x="1146310" y="159409"/>
                  <a:pt x="1137682" y="157885"/>
                  <a:pt x="1131782" y="153952"/>
                </a:cubicBezTo>
                <a:cubicBezTo>
                  <a:pt x="1127849" y="148053"/>
                  <a:pt x="1123155" y="142595"/>
                  <a:pt x="1119984" y="136254"/>
                </a:cubicBezTo>
                <a:cubicBezTo>
                  <a:pt x="1115331" y="126949"/>
                  <a:pt x="1113555" y="106493"/>
                  <a:pt x="1102286" y="100858"/>
                </a:cubicBezTo>
                <a:cubicBezTo>
                  <a:pt x="1091587" y="95508"/>
                  <a:pt x="1078619" y="97304"/>
                  <a:pt x="1066890" y="94958"/>
                </a:cubicBezTo>
                <a:cubicBezTo>
                  <a:pt x="1058939" y="93368"/>
                  <a:pt x="1051158" y="91025"/>
                  <a:pt x="1043292" y="89059"/>
                </a:cubicBezTo>
                <a:cubicBezTo>
                  <a:pt x="764098" y="-97068"/>
                  <a:pt x="1022076" y="65367"/>
                  <a:pt x="128892" y="71361"/>
                </a:cubicBezTo>
                <a:cubicBezTo>
                  <a:pt x="122993" y="73327"/>
                  <a:pt x="116368" y="73811"/>
                  <a:pt x="111194" y="77260"/>
                </a:cubicBezTo>
                <a:cubicBezTo>
                  <a:pt x="97568" y="86344"/>
                  <a:pt x="90403" y="99598"/>
                  <a:pt x="81697" y="112656"/>
                </a:cubicBezTo>
                <a:cubicBezTo>
                  <a:pt x="74408" y="134526"/>
                  <a:pt x="91530" y="127404"/>
                  <a:pt x="93496" y="130354"/>
                </a:cubicBezTo>
                <a:close/>
              </a:path>
            </a:pathLst>
          </a:custGeom>
          <a:solidFill>
            <a:srgbClr val="F3B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24D275B-BC49-4670-A06C-0D1B12AAC2F3}"/>
              </a:ext>
            </a:extLst>
          </p:cNvPr>
          <p:cNvSpPr/>
          <p:nvPr/>
        </p:nvSpPr>
        <p:spPr>
          <a:xfrm>
            <a:off x="1399076" y="1681943"/>
            <a:ext cx="54000" cy="5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4DE3559-D758-4FD3-9D88-761CD8E7FBA5}"/>
              </a:ext>
            </a:extLst>
          </p:cNvPr>
          <p:cNvSpPr/>
          <p:nvPr/>
        </p:nvSpPr>
        <p:spPr>
          <a:xfrm>
            <a:off x="1697429" y="1735943"/>
            <a:ext cx="54000" cy="5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4DE6C1D-2F7E-410E-B411-1F23C9210A1E}"/>
              </a:ext>
            </a:extLst>
          </p:cNvPr>
          <p:cNvSpPr/>
          <p:nvPr/>
        </p:nvSpPr>
        <p:spPr>
          <a:xfrm>
            <a:off x="1504281" y="2054507"/>
            <a:ext cx="54000" cy="54000"/>
          </a:xfrm>
          <a:prstGeom prst="ellips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C5D33AC0-FC8A-47F9-A575-8A9F5D4135F9}"/>
              </a:ext>
            </a:extLst>
          </p:cNvPr>
          <p:cNvSpPr/>
          <p:nvPr/>
        </p:nvSpPr>
        <p:spPr>
          <a:xfrm>
            <a:off x="2131532" y="2027507"/>
            <a:ext cx="54000" cy="5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700E2328-45A4-4DC8-B01B-8016F75C5B62}"/>
              </a:ext>
            </a:extLst>
          </p:cNvPr>
          <p:cNvSpPr/>
          <p:nvPr/>
        </p:nvSpPr>
        <p:spPr>
          <a:xfrm>
            <a:off x="1329236" y="2365285"/>
            <a:ext cx="54000" cy="5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47608D36-EEC5-4925-B5C4-BB05867571AA}"/>
              </a:ext>
            </a:extLst>
          </p:cNvPr>
          <p:cNvSpPr/>
          <p:nvPr/>
        </p:nvSpPr>
        <p:spPr>
          <a:xfrm>
            <a:off x="1724429" y="2419285"/>
            <a:ext cx="54000" cy="54000"/>
          </a:xfrm>
          <a:prstGeom prst="ellipse">
            <a:avLst/>
          </a:prstGeom>
          <a:solidFill>
            <a:srgbClr val="FEFB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A79A3FEC-2582-4428-ACF4-BFA27690BB3C}"/>
              </a:ext>
            </a:extLst>
          </p:cNvPr>
          <p:cNvSpPr/>
          <p:nvPr/>
        </p:nvSpPr>
        <p:spPr>
          <a:xfrm>
            <a:off x="2087839" y="2200365"/>
            <a:ext cx="54000" cy="54000"/>
          </a:xfrm>
          <a:prstGeom prst="ellips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5544149-C5B9-45B4-8AAE-B47C25477B29}"/>
              </a:ext>
            </a:extLst>
          </p:cNvPr>
          <p:cNvSpPr/>
          <p:nvPr/>
        </p:nvSpPr>
        <p:spPr>
          <a:xfrm>
            <a:off x="1480606" y="2620838"/>
            <a:ext cx="54000" cy="54000"/>
          </a:xfrm>
          <a:prstGeom prst="ellipse">
            <a:avLst/>
          </a:prstGeom>
          <a:solidFill>
            <a:srgbClr val="FEFB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7A5DF72-4CD8-4E1B-88D6-70A811817D63}"/>
              </a:ext>
            </a:extLst>
          </p:cNvPr>
          <p:cNvSpPr/>
          <p:nvPr/>
        </p:nvSpPr>
        <p:spPr>
          <a:xfrm>
            <a:off x="2033839" y="2584477"/>
            <a:ext cx="54000" cy="5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E33B078C-7369-44A4-B185-A6B4E052439E}"/>
              </a:ext>
            </a:extLst>
          </p:cNvPr>
          <p:cNvSpPr/>
          <p:nvPr/>
        </p:nvSpPr>
        <p:spPr>
          <a:xfrm>
            <a:off x="2554366" y="2105045"/>
            <a:ext cx="54000" cy="5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29985A2A-10F0-4367-845E-A6B3815CF189}"/>
              </a:ext>
            </a:extLst>
          </p:cNvPr>
          <p:cNvSpPr/>
          <p:nvPr/>
        </p:nvSpPr>
        <p:spPr>
          <a:xfrm>
            <a:off x="2301652" y="2365285"/>
            <a:ext cx="54000" cy="5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C0209743-7181-49CD-89DA-16C1F3E8C1A2}"/>
              </a:ext>
            </a:extLst>
          </p:cNvPr>
          <p:cNvSpPr/>
          <p:nvPr/>
        </p:nvSpPr>
        <p:spPr>
          <a:xfrm>
            <a:off x="2824875" y="2392285"/>
            <a:ext cx="54000" cy="5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B4A621B2-37D3-4144-AB35-D37E5D0A5511}"/>
              </a:ext>
            </a:extLst>
          </p:cNvPr>
          <p:cNvSpPr/>
          <p:nvPr/>
        </p:nvSpPr>
        <p:spPr>
          <a:xfrm>
            <a:off x="2608366" y="2663602"/>
            <a:ext cx="54000" cy="54000"/>
          </a:xfrm>
          <a:prstGeom prst="ellips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37D557C5-0A10-43FA-86EF-8BAEF120F341}"/>
              </a:ext>
            </a:extLst>
          </p:cNvPr>
          <p:cNvSpPr txBox="1"/>
          <p:nvPr/>
        </p:nvSpPr>
        <p:spPr>
          <a:xfrm>
            <a:off x="1114978" y="3173853"/>
            <a:ext cx="1763897" cy="369332"/>
          </a:xfrm>
          <a:prstGeom prst="rect">
            <a:avLst/>
          </a:prstGeom>
          <a:noFill/>
        </p:spPr>
        <p:txBody>
          <a:bodyPr wrap="square" rtlCol="0">
            <a:spAutoFit/>
          </a:bodyPr>
          <a:lstStyle/>
          <a:p>
            <a:pPr algn="ctr"/>
            <a:r>
              <a:rPr lang="en-US" altLang="zh-CN" dirty="0"/>
              <a:t>“</a:t>
            </a:r>
            <a:r>
              <a:rPr lang="zh-CN" altLang="en-US" dirty="0"/>
              <a:t>椒盐</a:t>
            </a:r>
            <a:r>
              <a:rPr lang="en-US" altLang="zh-CN" dirty="0"/>
              <a:t>”</a:t>
            </a:r>
            <a:r>
              <a:rPr lang="zh-CN" altLang="en-US" dirty="0"/>
              <a:t>现象</a:t>
            </a:r>
          </a:p>
        </p:txBody>
      </p:sp>
      <p:pic>
        <p:nvPicPr>
          <p:cNvPr id="37" name="图片 36">
            <a:extLst>
              <a:ext uri="{FF2B5EF4-FFF2-40B4-BE49-F238E27FC236}">
                <a16:creationId xmlns:a16="http://schemas.microsoft.com/office/drawing/2014/main" id="{D1E14C75-C4DB-4C44-AEEA-B4485BA1CBFD}"/>
              </a:ext>
            </a:extLst>
          </p:cNvPr>
          <p:cNvPicPr>
            <a:picLocks noChangeAspect="1"/>
          </p:cNvPicPr>
          <p:nvPr/>
        </p:nvPicPr>
        <p:blipFill>
          <a:blip r:embed="rId5"/>
          <a:stretch>
            <a:fillRect/>
          </a:stretch>
        </p:blipFill>
        <p:spPr>
          <a:xfrm>
            <a:off x="7069134" y="1019040"/>
            <a:ext cx="4355022" cy="2800489"/>
          </a:xfrm>
          <a:prstGeom prst="rect">
            <a:avLst/>
          </a:prstGeom>
        </p:spPr>
      </p:pic>
      <p:sp>
        <p:nvSpPr>
          <p:cNvPr id="38" name="文本框 37">
            <a:extLst>
              <a:ext uri="{FF2B5EF4-FFF2-40B4-BE49-F238E27FC236}">
                <a16:creationId xmlns:a16="http://schemas.microsoft.com/office/drawing/2014/main" id="{B0E6F041-168A-4B21-B0DD-FA6F5C2277F5}"/>
              </a:ext>
            </a:extLst>
          </p:cNvPr>
          <p:cNvSpPr txBox="1"/>
          <p:nvPr/>
        </p:nvSpPr>
        <p:spPr>
          <a:xfrm>
            <a:off x="7785989" y="3784729"/>
            <a:ext cx="2412836"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energy of CRF model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7370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07F0B4C-A187-41AC-B44A-57B7665B14A5}"/>
              </a:ext>
            </a:extLst>
          </p:cNvPr>
          <p:cNvSpPr>
            <a:spLocks noGrp="1"/>
          </p:cNvSpPr>
          <p:nvPr>
            <p:ph type="sldNum" sz="quarter" idx="12"/>
          </p:nvPr>
        </p:nvSpPr>
        <p:spPr/>
        <p:txBody>
          <a:bodyPr/>
          <a:lstStyle/>
          <a:p>
            <a:fld id="{72A5E12F-523A-4D75-95A2-779F57F5D9E2}" type="slidenum">
              <a:rPr lang="zh-CN" altLang="en-US" smtClean="0"/>
              <a:pPr/>
              <a:t>14</a:t>
            </a:fld>
            <a:endParaRPr lang="zh-CN" altLang="en-US"/>
          </a:p>
        </p:txBody>
      </p:sp>
      <p:sp>
        <p:nvSpPr>
          <p:cNvPr id="3" name="文本占位符 2">
            <a:extLst>
              <a:ext uri="{FF2B5EF4-FFF2-40B4-BE49-F238E27FC236}">
                <a16:creationId xmlns:a16="http://schemas.microsoft.com/office/drawing/2014/main" id="{03CF4F49-EDA4-4E18-81E3-C2E9BEF18D75}"/>
              </a:ext>
            </a:extLst>
          </p:cNvPr>
          <p:cNvSpPr>
            <a:spLocks noGrp="1"/>
          </p:cNvSpPr>
          <p:nvPr>
            <p:ph type="body" sz="quarter" idx="13"/>
          </p:nvPr>
        </p:nvSpPr>
        <p:spPr/>
        <p:txBody>
          <a:bodyPr/>
          <a:lstStyle/>
          <a:p>
            <a:r>
              <a:rPr lang="zh-CN" altLang="en-US" dirty="0"/>
              <a:t>基于概率图模型的分类优化</a:t>
            </a:r>
          </a:p>
        </p:txBody>
      </p:sp>
      <p:pic>
        <p:nvPicPr>
          <p:cNvPr id="9" name="图片 8">
            <a:extLst>
              <a:ext uri="{FF2B5EF4-FFF2-40B4-BE49-F238E27FC236}">
                <a16:creationId xmlns:a16="http://schemas.microsoft.com/office/drawing/2014/main" id="{B473ADE2-3B19-4F10-9688-442F8558D1F1}"/>
              </a:ext>
            </a:extLst>
          </p:cNvPr>
          <p:cNvPicPr>
            <a:picLocks noChangeAspect="1"/>
          </p:cNvPicPr>
          <p:nvPr/>
        </p:nvPicPr>
        <p:blipFill>
          <a:blip r:embed="rId3"/>
          <a:stretch>
            <a:fillRect/>
          </a:stretch>
        </p:blipFill>
        <p:spPr>
          <a:xfrm>
            <a:off x="565862" y="1450178"/>
            <a:ext cx="3969975" cy="701032"/>
          </a:xfrm>
          <a:prstGeom prst="rect">
            <a:avLst/>
          </a:prstGeom>
        </p:spPr>
      </p:pic>
      <p:sp>
        <p:nvSpPr>
          <p:cNvPr id="10" name="文本框 9">
            <a:extLst>
              <a:ext uri="{FF2B5EF4-FFF2-40B4-BE49-F238E27FC236}">
                <a16:creationId xmlns:a16="http://schemas.microsoft.com/office/drawing/2014/main" id="{096CE5CF-4F13-4375-8A58-FBAEE7522A1F}"/>
              </a:ext>
            </a:extLst>
          </p:cNvPr>
          <p:cNvSpPr txBox="1"/>
          <p:nvPr/>
        </p:nvSpPr>
        <p:spPr>
          <a:xfrm>
            <a:off x="932096" y="2151210"/>
            <a:ext cx="2637012" cy="338554"/>
          </a:xfrm>
          <a:prstGeom prst="rect">
            <a:avLst/>
          </a:prstGeom>
          <a:noFill/>
        </p:spPr>
        <p:txBody>
          <a:bodyPr wrap="square" rtlCol="0">
            <a:spAutoFit/>
          </a:bodyPr>
          <a:lstStyle/>
          <a:p>
            <a:pPr algn="ctr"/>
            <a:r>
              <a:rPr lang="zh-CN" altLang="en-US" sz="1600" dirty="0"/>
              <a:t>能量函数</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71DC90F-8861-440C-83FE-CA13F59DEDF8}"/>
                  </a:ext>
                </a:extLst>
              </p:cNvPr>
              <p:cNvSpPr txBox="1"/>
              <p:nvPr/>
            </p:nvSpPr>
            <p:spPr>
              <a:xfrm>
                <a:off x="618957" y="3031955"/>
                <a:ext cx="3308520" cy="523220"/>
              </a:xfrm>
              <a:prstGeom prst="rect">
                <a:avLst/>
              </a:prstGeom>
              <a:noFill/>
            </p:spPr>
            <p:txBody>
              <a:bodyPr wrap="square" rtlCol="0">
                <a:spAutoFit/>
              </a:bodyPr>
              <a:lstStyle/>
              <a:p>
                <a14:m>
                  <m:oMath xmlns:m="http://schemas.openxmlformats.org/officeDocument/2006/math">
                    <m:sSub>
                      <m:sSubPr>
                        <m:ctrlPr>
                          <a:rPr lang="en-US" altLang="zh-CN" sz="2800" i="1" smtClean="0">
                            <a:latin typeface="Cambria Math" panose="02040503050406030204" pitchFamily="18" charset="0"/>
                          </a:rPr>
                        </m:ctrlPr>
                      </m:sSubPr>
                      <m:e>
                        <m:r>
                          <m:rPr>
                            <m:sty m:val="p"/>
                          </m:rPr>
                          <a:rPr lang="el-GR" altLang="zh-CN" sz="2800" i="1" smtClean="0">
                            <a:latin typeface="Cambria Math" panose="02040503050406030204" pitchFamily="18" charset="0"/>
                          </a:rPr>
                          <m:t>ξ</m:t>
                        </m:r>
                      </m:e>
                      <m:sub>
                        <m:r>
                          <a:rPr lang="en-US" altLang="zh-CN" sz="2800" b="0" i="1" smtClean="0">
                            <a:latin typeface="Cambria Math" panose="02040503050406030204" pitchFamily="18" charset="0"/>
                          </a:rPr>
                          <m:t>𝑢</m:t>
                        </m:r>
                      </m:sub>
                    </m:sSub>
                  </m:oMath>
                </a14:m>
                <a:r>
                  <a:rPr lang="en-US" altLang="zh-CN" sz="2800" dirty="0">
                    <a:latin typeface="Cambria" panose="02040503050406030204" pitchFamily="18" charset="0"/>
                    <a:ea typeface="Cambria" panose="02040503050406030204" pitchFamily="18" charset="0"/>
                  </a:rPr>
                  <a:t>(</a:t>
                </a:r>
                <a14:m>
                  <m:oMath xmlns:m="http://schemas.openxmlformats.org/officeDocument/2006/math">
                    <m:sSub>
                      <m:sSubPr>
                        <m:ctrlPr>
                          <a:rPr lang="en-US"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𝑙</m:t>
                        </m:r>
                      </m:e>
                      <m:sub>
                        <m:r>
                          <a:rPr lang="en-US" altLang="zh-CN" sz="2800" b="0" i="1" dirty="0" smtClean="0">
                            <a:latin typeface="Cambria Math" panose="02040503050406030204" pitchFamily="18" charset="0"/>
                          </a:rPr>
                          <m:t>𝑖</m:t>
                        </m:r>
                      </m:sub>
                    </m:sSub>
                  </m:oMath>
                </a14:m>
                <a:r>
                  <a:rPr lang="en-US" altLang="zh-CN" sz="2800" dirty="0">
                    <a:latin typeface="Cambria" panose="02040503050406030204" pitchFamily="18" charset="0"/>
                    <a:ea typeface="Cambria" panose="02040503050406030204" pitchFamily="18" charset="0"/>
                  </a:rPr>
                  <a:t>)</a:t>
                </a:r>
                <a:r>
                  <a:rPr lang="zh-CN" altLang="en-US" sz="2800" dirty="0">
                    <a:latin typeface="Cambria" panose="02040503050406030204" pitchFamily="18" charset="0"/>
                  </a:rPr>
                  <a:t> </a:t>
                </a:r>
                <a:r>
                  <a:rPr lang="en-US" altLang="zh-CN" sz="2800" dirty="0">
                    <a:latin typeface="Cambria" panose="02040503050406030204" pitchFamily="18" charset="0"/>
                    <a:ea typeface="Cambria" panose="02040503050406030204" pitchFamily="18" charset="0"/>
                  </a:rPr>
                  <a:t>= -log(P(</a:t>
                </a:r>
                <a14:m>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𝑙</m:t>
                        </m:r>
                      </m:e>
                      <m:sub>
                        <m:r>
                          <a:rPr lang="en-US" altLang="zh-CN" sz="2800" i="1" dirty="0">
                            <a:latin typeface="Cambria Math" panose="02040503050406030204" pitchFamily="18" charset="0"/>
                          </a:rPr>
                          <m:t>𝑖</m:t>
                        </m:r>
                      </m:sub>
                    </m:sSub>
                  </m:oMath>
                </a14:m>
                <a:r>
                  <a:rPr lang="en-US" altLang="zh-CN" sz="2800" dirty="0">
                    <a:latin typeface="Cambria" panose="02040503050406030204" pitchFamily="18" charset="0"/>
                    <a:ea typeface="Cambria" panose="02040503050406030204" pitchFamily="18" charset="0"/>
                  </a:rPr>
                  <a:t>))</a:t>
                </a:r>
                <a:endParaRPr lang="zh-CN" altLang="en-US" sz="2800" dirty="0">
                  <a:latin typeface="Cambria" panose="02040503050406030204" pitchFamily="18" charset="0"/>
                </a:endParaRPr>
              </a:p>
            </p:txBody>
          </p:sp>
        </mc:Choice>
        <mc:Fallback xmlns="">
          <p:sp>
            <p:nvSpPr>
              <p:cNvPr id="11" name="文本框 10">
                <a:extLst>
                  <a:ext uri="{FF2B5EF4-FFF2-40B4-BE49-F238E27FC236}">
                    <a16:creationId xmlns:a16="http://schemas.microsoft.com/office/drawing/2014/main" id="{071DC90F-8861-440C-83FE-CA13F59DEDF8}"/>
                  </a:ext>
                </a:extLst>
              </p:cNvPr>
              <p:cNvSpPr txBox="1">
                <a:spLocks noRot="1" noChangeAspect="1" noMove="1" noResize="1" noEditPoints="1" noAdjustHandles="1" noChangeArrowheads="1" noChangeShapeType="1" noTextEdit="1"/>
              </p:cNvSpPr>
              <p:nvPr/>
            </p:nvSpPr>
            <p:spPr>
              <a:xfrm>
                <a:off x="618957" y="3031955"/>
                <a:ext cx="3308520" cy="523220"/>
              </a:xfrm>
              <a:prstGeom prst="rect">
                <a:avLst/>
              </a:prstGeom>
              <a:blipFill>
                <a:blip r:embed="rId4"/>
                <a:stretch>
                  <a:fillRect t="-11628"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79838E9-73BA-41C4-80EE-020A8466637A}"/>
                  </a:ext>
                </a:extLst>
              </p:cNvPr>
              <p:cNvSpPr txBox="1"/>
              <p:nvPr/>
            </p:nvSpPr>
            <p:spPr>
              <a:xfrm>
                <a:off x="565862" y="4142756"/>
                <a:ext cx="10442334" cy="792974"/>
              </a:xfrm>
              <a:prstGeom prst="rect">
                <a:avLst/>
              </a:prstGeom>
              <a:noFill/>
            </p:spPr>
            <p:txBody>
              <a:bodyPr wrap="square" rtlCol="0">
                <a:spAutoFit/>
              </a:bodyPr>
              <a:lstStyle/>
              <a:p>
                <a14:m>
                  <m:oMath xmlns:m="http://schemas.openxmlformats.org/officeDocument/2006/math">
                    <m:sSub>
                      <m:sSubPr>
                        <m:ctrlPr>
                          <a:rPr lang="en-US" altLang="zh-CN" sz="2800" i="1" smtClean="0">
                            <a:latin typeface="Cambria Math" panose="02040503050406030204" pitchFamily="18" charset="0"/>
                          </a:rPr>
                        </m:ctrlPr>
                      </m:sSubPr>
                      <m:e>
                        <m:r>
                          <m:rPr>
                            <m:sty m:val="p"/>
                          </m:rPr>
                          <a:rPr lang="el-GR" altLang="zh-CN" sz="2800" i="1" smtClean="0">
                            <a:latin typeface="Cambria Math" panose="02040503050406030204" pitchFamily="18" charset="0"/>
                          </a:rPr>
                          <m:t>ξ</m:t>
                        </m:r>
                      </m:e>
                      <m:sub>
                        <m:r>
                          <a:rPr lang="en-US" altLang="zh-CN" sz="2800" b="0" i="1" smtClean="0">
                            <a:latin typeface="Cambria Math" panose="02040503050406030204" pitchFamily="18" charset="0"/>
                          </a:rPr>
                          <m:t>𝑝</m:t>
                        </m:r>
                      </m:sub>
                    </m:sSub>
                  </m:oMath>
                </a14:m>
                <a:r>
                  <a:rPr lang="en-US" altLang="zh-CN" sz="2800" dirty="0">
                    <a:latin typeface="Cambria" panose="02040503050406030204" pitchFamily="18" charset="0"/>
                    <a:ea typeface="Cambria" panose="02040503050406030204" pitchFamily="18" charset="0"/>
                  </a:rPr>
                  <a:t>(</a:t>
                </a:r>
                <a14:m>
                  <m:oMath xmlns:m="http://schemas.openxmlformats.org/officeDocument/2006/math">
                    <m:sSub>
                      <m:sSubPr>
                        <m:ctrlPr>
                          <a:rPr lang="en-US"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𝑙</m:t>
                        </m:r>
                      </m:e>
                      <m:sub>
                        <m:r>
                          <a:rPr lang="en-US" altLang="zh-CN" sz="2800" b="0" i="1" dirty="0" smtClean="0">
                            <a:latin typeface="Cambria Math" panose="02040503050406030204" pitchFamily="18" charset="0"/>
                          </a:rPr>
                          <m:t>𝑖</m:t>
                        </m:r>
                      </m:sub>
                    </m:sSub>
                  </m:oMath>
                </a14:m>
                <a:r>
                  <a:rPr lang="en-US" altLang="zh-CN" sz="2800" dirty="0">
                    <a:latin typeface="Cambria" panose="02040503050406030204" pitchFamily="18" charset="0"/>
                    <a:ea typeface="Cambria" panose="02040503050406030204" pitchFamily="18" charset="0"/>
                  </a:rPr>
                  <a:t>,</a:t>
                </a:r>
                <a14:m>
                  <m:oMath xmlns:m="http://schemas.openxmlformats.org/officeDocument/2006/math">
                    <m:sSub>
                      <m:sSubPr>
                        <m:ctrlPr>
                          <a:rPr lang="en-US" altLang="zh-CN" sz="2800" i="1" dirty="0" smtClean="0">
                            <a:latin typeface="Cambria Math" panose="02040503050406030204" pitchFamily="18" charset="0"/>
                            <a:ea typeface="Cambria" panose="02040503050406030204" pitchFamily="18" charset="0"/>
                          </a:rPr>
                        </m:ctrlPr>
                      </m:sSubPr>
                      <m:e>
                        <m:r>
                          <a:rPr lang="en-US" altLang="zh-CN" sz="2800" b="0" i="1" dirty="0" smtClean="0">
                            <a:latin typeface="Cambria Math" panose="02040503050406030204" pitchFamily="18" charset="0"/>
                            <a:ea typeface="Cambria" panose="02040503050406030204" pitchFamily="18" charset="0"/>
                          </a:rPr>
                          <m:t>𝑙</m:t>
                        </m:r>
                      </m:e>
                      <m:sub>
                        <m:r>
                          <a:rPr lang="en-US" altLang="zh-CN" sz="2800" b="0" i="1" dirty="0" smtClean="0">
                            <a:latin typeface="Cambria Math" panose="02040503050406030204" pitchFamily="18" charset="0"/>
                            <a:ea typeface="Cambria" panose="02040503050406030204" pitchFamily="18" charset="0"/>
                          </a:rPr>
                          <m:t>𝑗</m:t>
                        </m:r>
                      </m:sub>
                    </m:sSub>
                  </m:oMath>
                </a14:m>
                <a:r>
                  <a:rPr lang="en-US" altLang="zh-CN" sz="2800" dirty="0">
                    <a:latin typeface="Cambria" panose="02040503050406030204" pitchFamily="18" charset="0"/>
                    <a:ea typeface="Cambria" panose="02040503050406030204" pitchFamily="18" charset="0"/>
                  </a:rPr>
                  <a:t>)</a:t>
                </a:r>
                <a:r>
                  <a:rPr lang="zh-CN" altLang="en-US" sz="2800" dirty="0">
                    <a:latin typeface="Cambria" panose="02040503050406030204" pitchFamily="18" charset="0"/>
                  </a:rPr>
                  <a:t> </a:t>
                </a:r>
                <a:r>
                  <a:rPr lang="en-US" altLang="zh-CN" sz="2800" dirty="0">
                    <a:latin typeface="Cambria" panose="02040503050406030204" pitchFamily="18" charset="0"/>
                    <a:ea typeface="Cambria" panose="02040503050406030204" pitchFamily="18" charset="0"/>
                  </a:rPr>
                  <a:t>= u(</a:t>
                </a:r>
                <a14:m>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𝑙</m:t>
                        </m:r>
                      </m:e>
                      <m:sub>
                        <m:r>
                          <a:rPr lang="en-US" altLang="zh-CN" sz="2800" i="1" dirty="0">
                            <a:latin typeface="Cambria Math" panose="02040503050406030204" pitchFamily="18" charset="0"/>
                          </a:rPr>
                          <m:t>𝑖</m:t>
                        </m:r>
                      </m:sub>
                    </m:sSub>
                  </m:oMath>
                </a14:m>
                <a:r>
                  <a:rPr lang="en-US" altLang="zh-CN" sz="2800" dirty="0">
                    <a:latin typeface="Cambria" panose="02040503050406030204" pitchFamily="18" charset="0"/>
                    <a:ea typeface="Cambria" panose="02040503050406030204" pitchFamily="18" charset="0"/>
                  </a:rPr>
                  <a:t>,</a:t>
                </a:r>
                <a14:m>
                  <m:oMath xmlns:m="http://schemas.openxmlformats.org/officeDocument/2006/math">
                    <m:sSub>
                      <m:sSubPr>
                        <m:ctrlPr>
                          <a:rPr lang="en-US" altLang="zh-CN" sz="2800" i="1" dirty="0">
                            <a:latin typeface="Cambria Math" panose="02040503050406030204" pitchFamily="18" charset="0"/>
                            <a:ea typeface="Cambria" panose="02040503050406030204" pitchFamily="18" charset="0"/>
                          </a:rPr>
                        </m:ctrlPr>
                      </m:sSubPr>
                      <m:e>
                        <m:r>
                          <a:rPr lang="en-US" altLang="zh-CN" sz="2800" i="1" dirty="0">
                            <a:latin typeface="Cambria Math" panose="02040503050406030204" pitchFamily="18" charset="0"/>
                            <a:ea typeface="Cambria" panose="02040503050406030204" pitchFamily="18" charset="0"/>
                          </a:rPr>
                          <m:t>𝑙</m:t>
                        </m:r>
                      </m:e>
                      <m:sub>
                        <m:r>
                          <a:rPr lang="en-US" altLang="zh-CN" sz="2800" i="1" dirty="0">
                            <a:latin typeface="Cambria Math" panose="02040503050406030204" pitchFamily="18" charset="0"/>
                            <a:ea typeface="Cambria" panose="02040503050406030204" pitchFamily="18" charset="0"/>
                          </a:rPr>
                          <m:t>𝑗</m:t>
                        </m:r>
                      </m:sub>
                    </m:sSub>
                  </m:oMath>
                </a14:m>
                <a:r>
                  <a:rPr lang="en-US" altLang="zh-CN" sz="2800" dirty="0">
                    <a:latin typeface="Cambria" panose="02040503050406030204" pitchFamily="18" charset="0"/>
                    <a:ea typeface="Cambria" panose="02040503050406030204" pitchFamily="18" charset="0"/>
                  </a:rPr>
                  <a:t>)·</a:t>
                </a:r>
                <a:r>
                  <a:rPr lang="el-GR" altLang="zh-CN" sz="2800" dirty="0">
                    <a:latin typeface="Cambria" panose="02040503050406030204" pitchFamily="18" charset="0"/>
                    <a:ea typeface="Cambria" panose="02040503050406030204" pitchFamily="18" charset="0"/>
                  </a:rPr>
                  <a:t>ω</a:t>
                </a:r>
                <a:r>
                  <a:rPr lang="en-US" altLang="zh-CN" sz="2800" dirty="0">
                    <a:latin typeface="Cambria" panose="02040503050406030204" pitchFamily="18" charset="0"/>
                    <a:ea typeface="Cambria" panose="02040503050406030204" pitchFamily="18" charset="0"/>
                  </a:rPr>
                  <a:t>·exp{</a:t>
                </a:r>
                <a14:m>
                  <m:oMath xmlns:m="http://schemas.openxmlformats.org/officeDocument/2006/math">
                    <m:r>
                      <a:rPr lang="en-US" altLang="zh-CN" sz="2800" b="0" i="0" smtClean="0">
                        <a:latin typeface="Cambria Math" panose="02040503050406030204" pitchFamily="18" charset="0"/>
                        <a:ea typeface="Cambria" panose="02040503050406030204" pitchFamily="18" charset="0"/>
                      </a:rPr>
                      <m:t>−</m:t>
                    </m:r>
                    <m:f>
                      <m:fPr>
                        <m:ctrlPr>
                          <a:rPr lang="en-US" altLang="zh-CN" sz="2800" i="1" smtClean="0">
                            <a:latin typeface="Cambria Math" panose="02040503050406030204" pitchFamily="18" charset="0"/>
                            <a:ea typeface="Cambria" panose="02040503050406030204" pitchFamily="18" charset="0"/>
                          </a:rPr>
                        </m:ctrlPr>
                      </m:fPr>
                      <m:num>
                        <m:sSup>
                          <m:sSupPr>
                            <m:ctrlPr>
                              <a:rPr lang="en-US" altLang="zh-CN" sz="2800" i="1" smtClean="0">
                                <a:latin typeface="Cambria Math" panose="02040503050406030204" pitchFamily="18" charset="0"/>
                                <a:ea typeface="Cambria" panose="02040503050406030204" pitchFamily="18" charset="0"/>
                              </a:rPr>
                            </m:ctrlPr>
                          </m:sSupPr>
                          <m:e>
                            <m:r>
                              <a:rPr lang="en-US" altLang="zh-CN" sz="2800" i="1">
                                <a:latin typeface="Cambria Math" panose="02040503050406030204" pitchFamily="18" charset="0"/>
                                <a:ea typeface="Cambria"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𝑙</m:t>
                                </m:r>
                              </m:e>
                              <m:sub>
                                <m:r>
                                  <a:rPr lang="en-US" altLang="zh-CN" sz="2800" i="1" dirty="0">
                                    <a:latin typeface="Cambria Math" panose="02040503050406030204" pitchFamily="18" charset="0"/>
                                  </a:rPr>
                                  <m:t>𝑖</m:t>
                                </m:r>
                              </m:sub>
                            </m:sSub>
                            <m:r>
                              <m:rPr>
                                <m:nor/>
                              </m:rPr>
                              <a:rPr lang="en-US" altLang="zh-CN" sz="2800" dirty="0">
                                <a:latin typeface="Cambria" panose="02040503050406030204" pitchFamily="18" charset="0"/>
                                <a:ea typeface="Cambria" panose="02040503050406030204" pitchFamily="18" charset="0"/>
                              </a:rPr>
                              <m:t>−</m:t>
                            </m:r>
                            <m:sSub>
                              <m:sSubPr>
                                <m:ctrlPr>
                                  <a:rPr lang="en-US" altLang="zh-CN" sz="2800" i="1" dirty="0">
                                    <a:latin typeface="Cambria Math" panose="02040503050406030204" pitchFamily="18" charset="0"/>
                                    <a:ea typeface="Cambria" panose="02040503050406030204" pitchFamily="18" charset="0"/>
                                  </a:rPr>
                                </m:ctrlPr>
                              </m:sSubPr>
                              <m:e>
                                <m:r>
                                  <a:rPr lang="en-US" altLang="zh-CN" sz="2800" i="1" dirty="0">
                                    <a:latin typeface="Cambria Math" panose="02040503050406030204" pitchFamily="18" charset="0"/>
                                    <a:ea typeface="Cambria" panose="02040503050406030204" pitchFamily="18" charset="0"/>
                                  </a:rPr>
                                  <m:t>𝑙</m:t>
                                </m:r>
                              </m:e>
                              <m:sub>
                                <m:r>
                                  <a:rPr lang="en-US" altLang="zh-CN" sz="2800" i="1" dirty="0">
                                    <a:latin typeface="Cambria Math" panose="02040503050406030204" pitchFamily="18" charset="0"/>
                                    <a:ea typeface="Cambria" panose="02040503050406030204" pitchFamily="18" charset="0"/>
                                  </a:rPr>
                                  <m:t>𝑗</m:t>
                                </m:r>
                              </m:sub>
                            </m:sSub>
                            <m:r>
                              <a:rPr lang="en-US" altLang="zh-CN" sz="2800" i="1">
                                <a:latin typeface="Cambria Math" panose="02040503050406030204" pitchFamily="18" charset="0"/>
                                <a:ea typeface="Cambria" panose="02040503050406030204" pitchFamily="18" charset="0"/>
                              </a:rPr>
                              <m:t>|</m:t>
                            </m:r>
                          </m:e>
                          <m:sup>
                            <m:r>
                              <a:rPr lang="en-US" altLang="zh-CN" sz="2800" b="0" i="1" smtClean="0">
                                <a:latin typeface="Cambria Math" panose="02040503050406030204" pitchFamily="18" charset="0"/>
                                <a:ea typeface="Cambria" panose="02040503050406030204" pitchFamily="18" charset="0"/>
                              </a:rPr>
                              <m:t>2</m:t>
                            </m:r>
                          </m:sup>
                        </m:sSup>
                      </m:num>
                      <m:den>
                        <m:r>
                          <a:rPr lang="en-US" altLang="zh-CN" sz="2800" b="0" i="1" smtClean="0">
                            <a:latin typeface="Cambria Math" panose="02040503050406030204" pitchFamily="18" charset="0"/>
                            <a:ea typeface="Cambria" panose="02040503050406030204" pitchFamily="18" charset="0"/>
                          </a:rPr>
                          <m:t>2</m:t>
                        </m:r>
                        <m:sSup>
                          <m:sSupPr>
                            <m:ctrlPr>
                              <a:rPr lang="en-US" altLang="zh-CN" sz="2800" b="0" i="1" smtClean="0">
                                <a:latin typeface="Cambria Math" panose="02040503050406030204" pitchFamily="18" charset="0"/>
                                <a:ea typeface="Cambria" panose="02040503050406030204" pitchFamily="18" charset="0"/>
                              </a:rPr>
                            </m:ctrlPr>
                          </m:sSupPr>
                          <m:e>
                            <m:r>
                              <m:rPr>
                                <m:sty m:val="p"/>
                              </m:rPr>
                              <a:rPr lang="el-GR" altLang="zh-CN" sz="2800" i="1">
                                <a:latin typeface="Cambria Math" panose="02040503050406030204" pitchFamily="18" charset="0"/>
                                <a:ea typeface="Cambria" panose="02040503050406030204" pitchFamily="18" charset="0"/>
                              </a:rPr>
                              <m:t>ϴ</m:t>
                            </m:r>
                          </m:e>
                          <m:sup>
                            <m:r>
                              <a:rPr lang="en-US" altLang="zh-CN" sz="2800" b="0" i="1" smtClean="0">
                                <a:latin typeface="Cambria Math" panose="02040503050406030204" pitchFamily="18" charset="0"/>
                                <a:ea typeface="Cambria" panose="02040503050406030204" pitchFamily="18" charset="0"/>
                              </a:rPr>
                              <m:t>2</m:t>
                            </m:r>
                          </m:sup>
                        </m:sSup>
                      </m:den>
                    </m:f>
                  </m:oMath>
                </a14:m>
                <a:r>
                  <a:rPr lang="en-US" altLang="zh-CN" sz="2800" dirty="0">
                    <a:ea typeface="Cambria" panose="02040503050406030204" pitchFamily="18" charset="0"/>
                  </a:rPr>
                  <a:t> </a:t>
                </a:r>
                <a14:m>
                  <m:oMath xmlns:m="http://schemas.openxmlformats.org/officeDocument/2006/math">
                    <m:r>
                      <a:rPr lang="en-US" altLang="zh-CN" sz="2800">
                        <a:latin typeface="Cambria Math" panose="02040503050406030204" pitchFamily="18" charset="0"/>
                        <a:ea typeface="Cambria" panose="02040503050406030204" pitchFamily="18" charset="0"/>
                      </a:rPr>
                      <m:t>−</m:t>
                    </m:r>
                  </m:oMath>
                </a14:m>
                <a:r>
                  <a:rPr lang="en-US" altLang="zh-CN" sz="2800" dirty="0">
                    <a:ea typeface="Cambria" panose="02040503050406030204" pitchFamily="18" charset="0"/>
                  </a:rPr>
                  <a:t> </a:t>
                </a:r>
                <a14:m>
                  <m:oMath xmlns:m="http://schemas.openxmlformats.org/officeDocument/2006/math">
                    <m:f>
                      <m:fPr>
                        <m:ctrlPr>
                          <a:rPr lang="en-US" altLang="zh-CN" sz="2800" i="1">
                            <a:latin typeface="Cambria Math" panose="02040503050406030204" pitchFamily="18" charset="0"/>
                            <a:ea typeface="Cambria" panose="02040503050406030204" pitchFamily="18" charset="0"/>
                          </a:rPr>
                        </m:ctrlPr>
                      </m:fPr>
                      <m:num>
                        <m:sSup>
                          <m:sSupPr>
                            <m:ctrlPr>
                              <a:rPr lang="en-US" altLang="zh-CN" sz="2800" i="1">
                                <a:latin typeface="Cambria Math" panose="02040503050406030204" pitchFamily="18" charset="0"/>
                                <a:ea typeface="Cambria" panose="02040503050406030204" pitchFamily="18" charset="0"/>
                              </a:rPr>
                            </m:ctrlPr>
                          </m:sSupPr>
                          <m:e>
                            <m:r>
                              <a:rPr lang="en-US" altLang="zh-CN" sz="2800" i="1">
                                <a:latin typeface="Cambria Math" panose="02040503050406030204" pitchFamily="18" charset="0"/>
                                <a:ea typeface="Cambria" panose="02040503050406030204" pitchFamily="18" charset="0"/>
                              </a:rPr>
                              <m:t>|</m:t>
                            </m:r>
                            <m:sSub>
                              <m:sSubPr>
                                <m:ctrlPr>
                                  <a:rPr lang="en-US" altLang="zh-CN" sz="2800" i="1" dirty="0">
                                    <a:latin typeface="Cambria Math" panose="02040503050406030204" pitchFamily="18" charset="0"/>
                                  </a:rPr>
                                </m:ctrlPr>
                              </m:sSubPr>
                              <m:e>
                                <m:r>
                                  <m:rPr>
                                    <m:sty m:val="p"/>
                                  </m:rPr>
                                  <a:rPr lang="en-US" altLang="zh-CN" sz="2800" i="1" dirty="0">
                                    <a:latin typeface="Cambria Math" panose="02040503050406030204" pitchFamily="18" charset="0"/>
                                  </a:rPr>
                                  <m:t>I</m:t>
                                </m:r>
                              </m:e>
                              <m:sub>
                                <m:r>
                                  <a:rPr lang="en-US" altLang="zh-CN" sz="2800" i="1" dirty="0">
                                    <a:latin typeface="Cambria Math" panose="02040503050406030204" pitchFamily="18" charset="0"/>
                                  </a:rPr>
                                  <m:t>𝑖</m:t>
                                </m:r>
                              </m:sub>
                            </m:sSub>
                            <m:r>
                              <m:rPr>
                                <m:nor/>
                              </m:rPr>
                              <a:rPr lang="en-US" altLang="zh-CN" sz="2800" dirty="0">
                                <a:latin typeface="Cambria" panose="02040503050406030204" pitchFamily="18" charset="0"/>
                                <a:ea typeface="Cambria" panose="02040503050406030204" pitchFamily="18" charset="0"/>
                              </a:rPr>
                              <m:t>−</m:t>
                            </m:r>
                            <m:sSub>
                              <m:sSubPr>
                                <m:ctrlPr>
                                  <a:rPr lang="en-US" altLang="zh-CN" sz="2800" i="1" dirty="0">
                                    <a:latin typeface="Cambria Math" panose="02040503050406030204" pitchFamily="18" charset="0"/>
                                    <a:ea typeface="Cambria" panose="02040503050406030204" pitchFamily="18" charset="0"/>
                                  </a:rPr>
                                </m:ctrlPr>
                              </m:sSubPr>
                              <m:e>
                                <m:r>
                                  <m:rPr>
                                    <m:sty m:val="p"/>
                                  </m:rPr>
                                  <a:rPr lang="en-US" altLang="zh-CN" sz="2800" i="1" dirty="0">
                                    <a:latin typeface="Cambria Math" panose="02040503050406030204" pitchFamily="18" charset="0"/>
                                    <a:ea typeface="Cambria" panose="02040503050406030204" pitchFamily="18" charset="0"/>
                                  </a:rPr>
                                  <m:t>I</m:t>
                                </m:r>
                              </m:e>
                              <m:sub>
                                <m:r>
                                  <a:rPr lang="en-US" altLang="zh-CN" sz="2800" i="1" dirty="0">
                                    <a:latin typeface="Cambria Math" panose="02040503050406030204" pitchFamily="18" charset="0"/>
                                    <a:ea typeface="Cambria" panose="02040503050406030204" pitchFamily="18" charset="0"/>
                                  </a:rPr>
                                  <m:t>𝑗</m:t>
                                </m:r>
                              </m:sub>
                            </m:sSub>
                            <m:r>
                              <a:rPr lang="en-US" altLang="zh-CN" sz="2800" i="1">
                                <a:latin typeface="Cambria Math" panose="02040503050406030204" pitchFamily="18" charset="0"/>
                                <a:ea typeface="Cambria" panose="02040503050406030204" pitchFamily="18" charset="0"/>
                              </a:rPr>
                              <m:t>|</m:t>
                            </m:r>
                          </m:e>
                          <m:sup>
                            <m:r>
                              <a:rPr lang="en-US" altLang="zh-CN" sz="2800" i="1">
                                <a:latin typeface="Cambria Math" panose="02040503050406030204" pitchFamily="18" charset="0"/>
                                <a:ea typeface="Cambria" panose="02040503050406030204" pitchFamily="18" charset="0"/>
                              </a:rPr>
                              <m:t>2</m:t>
                            </m:r>
                          </m:sup>
                        </m:sSup>
                      </m:num>
                      <m:den>
                        <m:r>
                          <a:rPr lang="en-US" altLang="zh-CN" sz="2800" i="1">
                            <a:latin typeface="Cambria Math" panose="02040503050406030204" pitchFamily="18" charset="0"/>
                            <a:ea typeface="Cambria" panose="02040503050406030204" pitchFamily="18" charset="0"/>
                          </a:rPr>
                          <m:t>2</m:t>
                        </m:r>
                        <m:sSup>
                          <m:sSupPr>
                            <m:ctrlPr>
                              <a:rPr lang="en-US" altLang="zh-CN" sz="2800" i="1">
                                <a:latin typeface="Cambria Math" panose="02040503050406030204" pitchFamily="18" charset="0"/>
                                <a:ea typeface="Cambria" panose="02040503050406030204" pitchFamily="18" charset="0"/>
                              </a:rPr>
                            </m:ctrlPr>
                          </m:sSupPr>
                          <m:e>
                            <m:r>
                              <m:rPr>
                                <m:sty m:val="p"/>
                              </m:rPr>
                              <a:rPr lang="el-GR" altLang="zh-CN" sz="2800" i="1">
                                <a:latin typeface="Cambria Math" panose="02040503050406030204" pitchFamily="18" charset="0"/>
                                <a:ea typeface="Cambria" panose="02040503050406030204" pitchFamily="18" charset="0"/>
                              </a:rPr>
                              <m:t>ϴ</m:t>
                            </m:r>
                          </m:e>
                          <m:sup>
                            <m:r>
                              <a:rPr lang="en-US" altLang="zh-CN" sz="2800" i="1">
                                <a:latin typeface="Cambria Math" panose="02040503050406030204" pitchFamily="18" charset="0"/>
                                <a:ea typeface="Cambria" panose="02040503050406030204" pitchFamily="18" charset="0"/>
                              </a:rPr>
                              <m:t>2</m:t>
                            </m:r>
                          </m:sup>
                        </m:sSup>
                      </m:den>
                    </m:f>
                  </m:oMath>
                </a14:m>
                <a:r>
                  <a:rPr lang="en-US" altLang="zh-CN" sz="2800" dirty="0">
                    <a:ea typeface="Cambria" panose="02040503050406030204" pitchFamily="18" charset="0"/>
                  </a:rPr>
                  <a:t> </a:t>
                </a:r>
                <a:r>
                  <a:rPr lang="en-US" altLang="zh-CN" sz="2800" dirty="0">
                    <a:latin typeface="Cambria" panose="02040503050406030204" pitchFamily="18" charset="0"/>
                    <a:ea typeface="Cambria" panose="02040503050406030204" pitchFamily="18" charset="0"/>
                  </a:rPr>
                  <a:t>} + u(</a:t>
                </a:r>
                <a14:m>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𝑙</m:t>
                        </m:r>
                      </m:e>
                      <m:sub>
                        <m:r>
                          <a:rPr lang="en-US" altLang="zh-CN" sz="2800" i="1" dirty="0">
                            <a:latin typeface="Cambria Math" panose="02040503050406030204" pitchFamily="18" charset="0"/>
                          </a:rPr>
                          <m:t>𝑖</m:t>
                        </m:r>
                      </m:sub>
                    </m:sSub>
                  </m:oMath>
                </a14:m>
                <a:r>
                  <a:rPr lang="en-US" altLang="zh-CN" sz="2800" dirty="0">
                    <a:latin typeface="Cambria" panose="02040503050406030204" pitchFamily="18" charset="0"/>
                    <a:ea typeface="Cambria" panose="02040503050406030204" pitchFamily="18" charset="0"/>
                  </a:rPr>
                  <a:t>,</a:t>
                </a:r>
                <a14:m>
                  <m:oMath xmlns:m="http://schemas.openxmlformats.org/officeDocument/2006/math">
                    <m:sSub>
                      <m:sSubPr>
                        <m:ctrlPr>
                          <a:rPr lang="en-US" altLang="zh-CN" sz="2800" i="1" dirty="0">
                            <a:latin typeface="Cambria Math" panose="02040503050406030204" pitchFamily="18" charset="0"/>
                            <a:ea typeface="Cambria" panose="02040503050406030204" pitchFamily="18" charset="0"/>
                          </a:rPr>
                        </m:ctrlPr>
                      </m:sSubPr>
                      <m:e>
                        <m:r>
                          <a:rPr lang="en-US" altLang="zh-CN" sz="2800" i="1" dirty="0">
                            <a:latin typeface="Cambria Math" panose="02040503050406030204" pitchFamily="18" charset="0"/>
                            <a:ea typeface="Cambria" panose="02040503050406030204" pitchFamily="18" charset="0"/>
                          </a:rPr>
                          <m:t>𝑙</m:t>
                        </m:r>
                      </m:e>
                      <m:sub>
                        <m:r>
                          <a:rPr lang="en-US" altLang="zh-CN" sz="2800" i="1" dirty="0">
                            <a:latin typeface="Cambria Math" panose="02040503050406030204" pitchFamily="18" charset="0"/>
                            <a:ea typeface="Cambria" panose="02040503050406030204" pitchFamily="18" charset="0"/>
                          </a:rPr>
                          <m:t>𝑗</m:t>
                        </m:r>
                      </m:sub>
                    </m:sSub>
                  </m:oMath>
                </a14:m>
                <a:r>
                  <a:rPr lang="en-US" altLang="zh-CN" sz="2800" dirty="0">
                    <a:latin typeface="Cambria" panose="02040503050406030204" pitchFamily="18" charset="0"/>
                    <a:ea typeface="Cambria" panose="02040503050406030204" pitchFamily="18" charset="0"/>
                  </a:rPr>
                  <a:t>)·exp(</a:t>
                </a:r>
                <a14:m>
                  <m:oMath xmlns:m="http://schemas.openxmlformats.org/officeDocument/2006/math">
                    <m:r>
                      <a:rPr lang="en-US" altLang="zh-CN" sz="2800">
                        <a:latin typeface="Cambria Math" panose="02040503050406030204" pitchFamily="18" charset="0"/>
                        <a:ea typeface="Cambria" panose="02040503050406030204" pitchFamily="18" charset="0"/>
                      </a:rPr>
                      <m:t>−</m:t>
                    </m:r>
                    <m:f>
                      <m:fPr>
                        <m:ctrlPr>
                          <a:rPr lang="en-US" altLang="zh-CN" sz="2800" i="1">
                            <a:latin typeface="Cambria Math" panose="02040503050406030204" pitchFamily="18" charset="0"/>
                            <a:ea typeface="Cambria" panose="02040503050406030204" pitchFamily="18" charset="0"/>
                          </a:rPr>
                        </m:ctrlPr>
                      </m:fPr>
                      <m:num>
                        <m:sSup>
                          <m:sSupPr>
                            <m:ctrlPr>
                              <a:rPr lang="en-US" altLang="zh-CN" sz="2800" i="1">
                                <a:latin typeface="Cambria Math" panose="02040503050406030204" pitchFamily="18" charset="0"/>
                                <a:ea typeface="Cambria" panose="02040503050406030204" pitchFamily="18" charset="0"/>
                              </a:rPr>
                            </m:ctrlPr>
                          </m:sSupPr>
                          <m:e>
                            <m:r>
                              <a:rPr lang="en-US" altLang="zh-CN" sz="2800" i="1">
                                <a:latin typeface="Cambria Math" panose="02040503050406030204" pitchFamily="18" charset="0"/>
                                <a:ea typeface="Cambria"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𝑙</m:t>
                                </m:r>
                              </m:e>
                              <m:sub>
                                <m:r>
                                  <a:rPr lang="en-US" altLang="zh-CN" sz="2800" i="1" dirty="0">
                                    <a:latin typeface="Cambria Math" panose="02040503050406030204" pitchFamily="18" charset="0"/>
                                  </a:rPr>
                                  <m:t>𝑖</m:t>
                                </m:r>
                              </m:sub>
                            </m:sSub>
                            <m:r>
                              <m:rPr>
                                <m:nor/>
                              </m:rPr>
                              <a:rPr lang="en-US" altLang="zh-CN" sz="2800" dirty="0">
                                <a:latin typeface="Cambria" panose="02040503050406030204" pitchFamily="18" charset="0"/>
                                <a:ea typeface="Cambria" panose="02040503050406030204" pitchFamily="18" charset="0"/>
                              </a:rPr>
                              <m:t>−</m:t>
                            </m:r>
                            <m:sSub>
                              <m:sSubPr>
                                <m:ctrlPr>
                                  <a:rPr lang="en-US" altLang="zh-CN" sz="2800" i="1" dirty="0">
                                    <a:latin typeface="Cambria Math" panose="02040503050406030204" pitchFamily="18" charset="0"/>
                                    <a:ea typeface="Cambria" panose="02040503050406030204" pitchFamily="18" charset="0"/>
                                  </a:rPr>
                                </m:ctrlPr>
                              </m:sSubPr>
                              <m:e>
                                <m:r>
                                  <a:rPr lang="en-US" altLang="zh-CN" sz="2800" i="1" dirty="0">
                                    <a:latin typeface="Cambria Math" panose="02040503050406030204" pitchFamily="18" charset="0"/>
                                    <a:ea typeface="Cambria" panose="02040503050406030204" pitchFamily="18" charset="0"/>
                                  </a:rPr>
                                  <m:t>𝑙</m:t>
                                </m:r>
                              </m:e>
                              <m:sub>
                                <m:r>
                                  <a:rPr lang="en-US" altLang="zh-CN" sz="2800" i="1" dirty="0">
                                    <a:latin typeface="Cambria Math" panose="02040503050406030204" pitchFamily="18" charset="0"/>
                                    <a:ea typeface="Cambria" panose="02040503050406030204" pitchFamily="18" charset="0"/>
                                  </a:rPr>
                                  <m:t>𝑗</m:t>
                                </m:r>
                              </m:sub>
                            </m:sSub>
                            <m:r>
                              <a:rPr lang="en-US" altLang="zh-CN" sz="2800" i="1">
                                <a:latin typeface="Cambria Math" panose="02040503050406030204" pitchFamily="18" charset="0"/>
                                <a:ea typeface="Cambria" panose="02040503050406030204" pitchFamily="18" charset="0"/>
                              </a:rPr>
                              <m:t>|</m:t>
                            </m:r>
                          </m:e>
                          <m:sup>
                            <m:r>
                              <a:rPr lang="en-US" altLang="zh-CN" sz="2800" i="1">
                                <a:latin typeface="Cambria Math" panose="02040503050406030204" pitchFamily="18" charset="0"/>
                                <a:ea typeface="Cambria" panose="02040503050406030204" pitchFamily="18" charset="0"/>
                              </a:rPr>
                              <m:t>2</m:t>
                            </m:r>
                          </m:sup>
                        </m:sSup>
                      </m:num>
                      <m:den>
                        <m:r>
                          <a:rPr lang="en-US" altLang="zh-CN" sz="2800" i="1">
                            <a:latin typeface="Cambria Math" panose="02040503050406030204" pitchFamily="18" charset="0"/>
                            <a:ea typeface="Cambria" panose="02040503050406030204" pitchFamily="18" charset="0"/>
                          </a:rPr>
                          <m:t>2</m:t>
                        </m:r>
                      </m:den>
                    </m:f>
                  </m:oMath>
                </a14:m>
                <a:r>
                  <a:rPr lang="en-US" altLang="zh-CN" sz="2800" dirty="0">
                    <a:latin typeface="Cambria" panose="02040503050406030204" pitchFamily="18" charset="0"/>
                    <a:ea typeface="Cambria" panose="02040503050406030204" pitchFamily="18" charset="0"/>
                  </a:rPr>
                  <a:t>)</a:t>
                </a:r>
                <a:endParaRPr lang="zh-CN" altLang="en-US" sz="2800" dirty="0">
                  <a:latin typeface="Cambria" panose="02040503050406030204" pitchFamily="18" charset="0"/>
                </a:endParaRPr>
              </a:p>
            </p:txBody>
          </p:sp>
        </mc:Choice>
        <mc:Fallback xmlns="">
          <p:sp>
            <p:nvSpPr>
              <p:cNvPr id="12" name="文本框 11">
                <a:extLst>
                  <a:ext uri="{FF2B5EF4-FFF2-40B4-BE49-F238E27FC236}">
                    <a16:creationId xmlns:a16="http://schemas.microsoft.com/office/drawing/2014/main" id="{779838E9-73BA-41C4-80EE-020A8466637A}"/>
                  </a:ext>
                </a:extLst>
              </p:cNvPr>
              <p:cNvSpPr txBox="1">
                <a:spLocks noRot="1" noChangeAspect="1" noMove="1" noResize="1" noEditPoints="1" noAdjustHandles="1" noChangeArrowheads="1" noChangeShapeType="1" noTextEdit="1"/>
              </p:cNvSpPr>
              <p:nvPr/>
            </p:nvSpPr>
            <p:spPr>
              <a:xfrm>
                <a:off x="565862" y="4142756"/>
                <a:ext cx="10442334" cy="792974"/>
              </a:xfrm>
              <a:prstGeom prst="rect">
                <a:avLst/>
              </a:prstGeom>
              <a:blipFill>
                <a:blip r:embed="rId5"/>
                <a:stretch>
                  <a:fillRect b="-7692"/>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7B24D37F-384F-48AC-9946-11A8EF0DB28B}"/>
              </a:ext>
            </a:extLst>
          </p:cNvPr>
          <p:cNvSpPr txBox="1"/>
          <p:nvPr/>
        </p:nvSpPr>
        <p:spPr>
          <a:xfrm>
            <a:off x="5019153" y="1526482"/>
            <a:ext cx="2637012" cy="461665"/>
          </a:xfrm>
          <a:prstGeom prst="rect">
            <a:avLst/>
          </a:prstGeom>
          <a:noFill/>
        </p:spPr>
        <p:txBody>
          <a:bodyPr wrap="square" rtlCol="0">
            <a:spAutoFit/>
          </a:bodyPr>
          <a:lstStyle/>
          <a:p>
            <a:r>
              <a:rPr lang="en-US" altLang="zh-CN" sz="2400" dirty="0">
                <a:latin typeface="Cambria" panose="02040503050406030204" pitchFamily="18" charset="0"/>
                <a:ea typeface="Cambria" panose="02040503050406030204" pitchFamily="18" charset="0"/>
              </a:rPr>
              <a:t>Minimize(E(l))</a:t>
            </a:r>
            <a:endParaRPr lang="zh-CN" altLang="en-US" sz="2400" dirty="0">
              <a:latin typeface="Cambria" panose="02040503050406030204" pitchFamily="18" charset="0"/>
            </a:endParaRPr>
          </a:p>
        </p:txBody>
      </p:sp>
      <p:sp>
        <p:nvSpPr>
          <p:cNvPr id="15" name="文本框 14">
            <a:extLst>
              <a:ext uri="{FF2B5EF4-FFF2-40B4-BE49-F238E27FC236}">
                <a16:creationId xmlns:a16="http://schemas.microsoft.com/office/drawing/2014/main" id="{B532F841-BB22-4108-A161-1302DF8156D9}"/>
              </a:ext>
            </a:extLst>
          </p:cNvPr>
          <p:cNvSpPr txBox="1"/>
          <p:nvPr/>
        </p:nvSpPr>
        <p:spPr>
          <a:xfrm>
            <a:off x="4792773" y="2027932"/>
            <a:ext cx="2637012" cy="369332"/>
          </a:xfrm>
          <a:prstGeom prst="rect">
            <a:avLst/>
          </a:prstGeom>
          <a:noFill/>
        </p:spPr>
        <p:txBody>
          <a:bodyPr wrap="square" rtlCol="0">
            <a:spAutoFit/>
          </a:bodyPr>
          <a:lstStyle/>
          <a:p>
            <a:pPr algn="ctr"/>
            <a:r>
              <a:rPr lang="zh-CN" altLang="en-US" dirty="0"/>
              <a:t>最小化能量函数</a:t>
            </a:r>
          </a:p>
        </p:txBody>
      </p:sp>
      <p:cxnSp>
        <p:nvCxnSpPr>
          <p:cNvPr id="17" name="直接连接符 16">
            <a:extLst>
              <a:ext uri="{FF2B5EF4-FFF2-40B4-BE49-F238E27FC236}">
                <a16:creationId xmlns:a16="http://schemas.microsoft.com/office/drawing/2014/main" id="{926C272C-05DE-4F5C-B100-CFA86EB367BF}"/>
              </a:ext>
            </a:extLst>
          </p:cNvPr>
          <p:cNvCxnSpPr/>
          <p:nvPr/>
        </p:nvCxnSpPr>
        <p:spPr>
          <a:xfrm>
            <a:off x="2200459" y="4935730"/>
            <a:ext cx="879004"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338DFE1F-7BD1-4F92-8456-3CF9653FC4E7}"/>
              </a:ext>
            </a:extLst>
          </p:cNvPr>
          <p:cNvCxnSpPr/>
          <p:nvPr/>
        </p:nvCxnSpPr>
        <p:spPr>
          <a:xfrm>
            <a:off x="2613414" y="4935730"/>
            <a:ext cx="0" cy="692255"/>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1ED59C4F-6DB1-4DF7-A9F1-5D6D8182A823}"/>
                  </a:ext>
                </a:extLst>
              </p:cNvPr>
              <p:cNvSpPr txBox="1"/>
              <p:nvPr/>
            </p:nvSpPr>
            <p:spPr>
              <a:xfrm>
                <a:off x="1753570" y="5728704"/>
                <a:ext cx="2173907" cy="7194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b="0" i="1" smtClean="0">
                                  <a:latin typeface="Cambria Math" panose="02040503050406030204" pitchFamily="18" charset="0"/>
                                </a:rPr>
                                <m:t>0</m:t>
                              </m:r>
                              <m:r>
                                <a:rPr lang="zh-CN" altLang="en-US" i="1">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𝑙</m:t>
                                  </m:r>
                                </m:e>
                                <m:sub>
                                  <m:r>
                                    <a:rPr lang="en-US" altLang="zh-CN" i="1" dirty="0">
                                      <a:latin typeface="Cambria Math" panose="02040503050406030204" pitchFamily="18" charset="0"/>
                                    </a:rPr>
                                    <m:t>𝑖</m:t>
                                  </m:r>
                                </m:sub>
                              </m:sSub>
                              <m:r>
                                <a:rPr lang="zh-CN" altLang="en-US" i="1" dirty="0">
                                  <a:latin typeface="Cambria Math" panose="02040503050406030204" pitchFamily="18" charset="0"/>
                                </a:rPr>
                                <m:t>与</m:t>
                              </m:r>
                              <m:sSub>
                                <m:sSubPr>
                                  <m:ctrlPr>
                                    <a:rPr lang="en-US" altLang="zh-CN" i="1" dirty="0">
                                      <a:latin typeface="Cambria Math" panose="02040503050406030204" pitchFamily="18" charset="0"/>
                                      <a:ea typeface="Cambria" panose="02040503050406030204" pitchFamily="18" charset="0"/>
                                    </a:rPr>
                                  </m:ctrlPr>
                                </m:sSubPr>
                                <m:e>
                                  <m:r>
                                    <a:rPr lang="en-US" altLang="zh-CN" i="1" dirty="0">
                                      <a:latin typeface="Cambria Math" panose="02040503050406030204" pitchFamily="18" charset="0"/>
                                      <a:ea typeface="Cambria" panose="02040503050406030204" pitchFamily="18" charset="0"/>
                                    </a:rPr>
                                    <m:t>𝑙</m:t>
                                  </m:r>
                                </m:e>
                                <m:sub>
                                  <m:r>
                                    <a:rPr lang="en-US" altLang="zh-CN" i="1" dirty="0">
                                      <a:latin typeface="Cambria Math" panose="02040503050406030204" pitchFamily="18" charset="0"/>
                                      <a:ea typeface="Cambria" panose="02040503050406030204" pitchFamily="18" charset="0"/>
                                    </a:rPr>
                                    <m:t>𝑗</m:t>
                                  </m:r>
                                </m:sub>
                              </m:sSub>
                              <m:r>
                                <a:rPr lang="zh-CN" altLang="en-US" i="1" dirty="0">
                                  <a:latin typeface="Cambria Math" panose="02040503050406030204" pitchFamily="18" charset="0"/>
                                  <a:ea typeface="Cambria" panose="02040503050406030204" pitchFamily="18" charset="0"/>
                                </a:rPr>
                                <m:t>的标签相同</m:t>
                              </m:r>
                            </m:e>
                            <m:e>
                              <m:r>
                                <a:rPr lang="en-US" altLang="zh-CN" b="0" i="1" smtClean="0">
                                  <a:latin typeface="Cambria Math" panose="02040503050406030204" pitchFamily="18" charset="0"/>
                                </a:rPr>
                                <m:t>1</m:t>
                              </m:r>
                              <m:r>
                                <a:rPr lang="zh-CN" altLang="en-US" i="1">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𝑙</m:t>
                                  </m:r>
                                </m:e>
                                <m:sub>
                                  <m:r>
                                    <a:rPr lang="en-US" altLang="zh-CN" i="1" dirty="0">
                                      <a:latin typeface="Cambria Math" panose="02040503050406030204" pitchFamily="18" charset="0"/>
                                    </a:rPr>
                                    <m:t>𝑖</m:t>
                                  </m:r>
                                </m:sub>
                              </m:sSub>
                              <m:r>
                                <a:rPr lang="zh-CN" altLang="en-US" i="1" dirty="0">
                                  <a:latin typeface="Cambria Math" panose="02040503050406030204" pitchFamily="18" charset="0"/>
                                </a:rPr>
                                <m:t>与</m:t>
                              </m:r>
                              <m:sSub>
                                <m:sSubPr>
                                  <m:ctrlPr>
                                    <a:rPr lang="en-US" altLang="zh-CN" i="1" dirty="0">
                                      <a:latin typeface="Cambria Math" panose="02040503050406030204" pitchFamily="18" charset="0"/>
                                      <a:ea typeface="Cambria" panose="02040503050406030204" pitchFamily="18" charset="0"/>
                                    </a:rPr>
                                  </m:ctrlPr>
                                </m:sSubPr>
                                <m:e>
                                  <m:r>
                                    <a:rPr lang="en-US" altLang="zh-CN" i="1" dirty="0">
                                      <a:latin typeface="Cambria Math" panose="02040503050406030204" pitchFamily="18" charset="0"/>
                                      <a:ea typeface="Cambria" panose="02040503050406030204" pitchFamily="18" charset="0"/>
                                    </a:rPr>
                                    <m:t>𝑙</m:t>
                                  </m:r>
                                </m:e>
                                <m:sub>
                                  <m:r>
                                    <a:rPr lang="en-US" altLang="zh-CN" i="1" dirty="0">
                                      <a:latin typeface="Cambria Math" panose="02040503050406030204" pitchFamily="18" charset="0"/>
                                      <a:ea typeface="Cambria" panose="02040503050406030204" pitchFamily="18" charset="0"/>
                                    </a:rPr>
                                    <m:t>𝑗</m:t>
                                  </m:r>
                                </m:sub>
                              </m:sSub>
                              <m:r>
                                <a:rPr lang="zh-CN" altLang="en-US" i="1" dirty="0">
                                  <a:latin typeface="Cambria Math" panose="02040503050406030204" pitchFamily="18" charset="0"/>
                                  <a:ea typeface="Cambria" panose="02040503050406030204" pitchFamily="18" charset="0"/>
                                </a:rPr>
                                <m:t>的标签不同</m:t>
                              </m:r>
                            </m:e>
                          </m:eqArr>
                        </m:e>
                      </m:d>
                    </m:oMath>
                  </m:oMathPara>
                </a14:m>
                <a:endParaRPr lang="zh-CN" altLang="en-US" dirty="0"/>
              </a:p>
            </p:txBody>
          </p:sp>
        </mc:Choice>
        <mc:Fallback xmlns="">
          <p:sp>
            <p:nvSpPr>
              <p:cNvPr id="22" name="文本框 21">
                <a:extLst>
                  <a:ext uri="{FF2B5EF4-FFF2-40B4-BE49-F238E27FC236}">
                    <a16:creationId xmlns:a16="http://schemas.microsoft.com/office/drawing/2014/main" id="{1ED59C4F-6DB1-4DF7-A9F1-5D6D8182A823}"/>
                  </a:ext>
                </a:extLst>
              </p:cNvPr>
              <p:cNvSpPr txBox="1">
                <a:spLocks noRot="1" noChangeAspect="1" noMove="1" noResize="1" noEditPoints="1" noAdjustHandles="1" noChangeArrowheads="1" noChangeShapeType="1" noTextEdit="1"/>
              </p:cNvSpPr>
              <p:nvPr/>
            </p:nvSpPr>
            <p:spPr>
              <a:xfrm>
                <a:off x="1753570" y="5728704"/>
                <a:ext cx="2173907" cy="71942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3632CED6-670C-47CF-A5FB-8018104AFCF1}"/>
                  </a:ext>
                </a:extLst>
              </p:cNvPr>
              <p:cNvSpPr txBox="1"/>
              <p:nvPr/>
            </p:nvSpPr>
            <p:spPr>
              <a:xfrm>
                <a:off x="820009" y="5892595"/>
                <a:ext cx="1109079" cy="424796"/>
              </a:xfrm>
              <a:prstGeom prst="rect">
                <a:avLst/>
              </a:prstGeom>
              <a:noFill/>
            </p:spPr>
            <p:txBody>
              <a:bodyPr wrap="square" rtlCol="0">
                <a:spAutoFit/>
              </a:bodyPr>
              <a:lstStyle/>
              <a:p>
                <a:r>
                  <a:rPr lang="en-US" altLang="zh-CN" sz="2000" dirty="0">
                    <a:latin typeface="Cambria" panose="02040503050406030204" pitchFamily="18" charset="0"/>
                    <a:ea typeface="Cambria" panose="02040503050406030204" pitchFamily="18" charset="0"/>
                  </a:rPr>
                  <a:t>u(</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𝑙</m:t>
                        </m:r>
                      </m:e>
                      <m:sub>
                        <m:r>
                          <a:rPr lang="en-US" altLang="zh-CN" sz="2000" i="1" dirty="0">
                            <a:latin typeface="Cambria Math" panose="02040503050406030204" pitchFamily="18" charset="0"/>
                          </a:rPr>
                          <m:t>𝑖</m:t>
                        </m:r>
                      </m:sub>
                    </m:sSub>
                  </m:oMath>
                </a14:m>
                <a:r>
                  <a:rPr lang="en-US" altLang="zh-CN" sz="2000" dirty="0">
                    <a:latin typeface="Cambria" panose="02040503050406030204" pitchFamily="18" charset="0"/>
                    <a:ea typeface="Cambria" panose="02040503050406030204" pitchFamily="18" charset="0"/>
                  </a:rPr>
                  <a:t>,</a:t>
                </a:r>
                <a14:m>
                  <m:oMath xmlns:m="http://schemas.openxmlformats.org/officeDocument/2006/math">
                    <m:sSub>
                      <m:sSubPr>
                        <m:ctrlPr>
                          <a:rPr lang="en-US" altLang="zh-CN" sz="2000" i="1" dirty="0">
                            <a:latin typeface="Cambria Math" panose="02040503050406030204" pitchFamily="18" charset="0"/>
                            <a:ea typeface="Cambria" panose="02040503050406030204" pitchFamily="18" charset="0"/>
                          </a:rPr>
                        </m:ctrlPr>
                      </m:sSubPr>
                      <m:e>
                        <m:r>
                          <a:rPr lang="en-US" altLang="zh-CN" sz="2000" i="1" dirty="0">
                            <a:latin typeface="Cambria Math" panose="02040503050406030204" pitchFamily="18" charset="0"/>
                            <a:ea typeface="Cambria" panose="02040503050406030204" pitchFamily="18" charset="0"/>
                          </a:rPr>
                          <m:t>𝑙</m:t>
                        </m:r>
                      </m:e>
                      <m:sub>
                        <m:r>
                          <a:rPr lang="en-US" altLang="zh-CN" sz="2000" i="1" dirty="0">
                            <a:latin typeface="Cambria Math" panose="02040503050406030204" pitchFamily="18" charset="0"/>
                            <a:ea typeface="Cambria" panose="02040503050406030204" pitchFamily="18" charset="0"/>
                          </a:rPr>
                          <m:t>𝑗</m:t>
                        </m:r>
                      </m:sub>
                    </m:sSub>
                  </m:oMath>
                </a14:m>
                <a:r>
                  <a:rPr lang="en-US" altLang="zh-CN" sz="2000" dirty="0">
                    <a:latin typeface="Cambria" panose="02040503050406030204" pitchFamily="18" charset="0"/>
                    <a:ea typeface="Cambria" panose="02040503050406030204" pitchFamily="18" charset="0"/>
                  </a:rPr>
                  <a:t>)=</a:t>
                </a:r>
                <a:endParaRPr lang="zh-CN" altLang="en-US" sz="2000" dirty="0"/>
              </a:p>
            </p:txBody>
          </p:sp>
        </mc:Choice>
        <mc:Fallback xmlns="">
          <p:sp>
            <p:nvSpPr>
              <p:cNvPr id="23" name="文本框 22">
                <a:extLst>
                  <a:ext uri="{FF2B5EF4-FFF2-40B4-BE49-F238E27FC236}">
                    <a16:creationId xmlns:a16="http://schemas.microsoft.com/office/drawing/2014/main" id="{3632CED6-670C-47CF-A5FB-8018104AFCF1}"/>
                  </a:ext>
                </a:extLst>
              </p:cNvPr>
              <p:cNvSpPr txBox="1">
                <a:spLocks noRot="1" noChangeAspect="1" noMove="1" noResize="1" noEditPoints="1" noAdjustHandles="1" noChangeArrowheads="1" noChangeShapeType="1" noTextEdit="1"/>
              </p:cNvSpPr>
              <p:nvPr/>
            </p:nvSpPr>
            <p:spPr>
              <a:xfrm>
                <a:off x="820009" y="5892595"/>
                <a:ext cx="1109079" cy="424796"/>
              </a:xfrm>
              <a:prstGeom prst="rect">
                <a:avLst/>
              </a:prstGeom>
              <a:blipFill>
                <a:blip r:embed="rId7"/>
                <a:stretch>
                  <a:fillRect l="-6077" t="-10145" b="-18841"/>
                </a:stretch>
              </a:blipFill>
            </p:spPr>
            <p:txBody>
              <a:bodyPr/>
              <a:lstStyle/>
              <a:p>
                <a:r>
                  <a:rPr lang="zh-CN" altLang="en-US">
                    <a:noFill/>
                  </a:rPr>
                  <a:t> </a:t>
                </a:r>
              </a:p>
            </p:txBody>
          </p:sp>
        </mc:Fallback>
      </mc:AlternateContent>
      <p:cxnSp>
        <p:nvCxnSpPr>
          <p:cNvPr id="24" name="直接连接符 23">
            <a:extLst>
              <a:ext uri="{FF2B5EF4-FFF2-40B4-BE49-F238E27FC236}">
                <a16:creationId xmlns:a16="http://schemas.microsoft.com/office/drawing/2014/main" id="{E7B92087-25F5-40C0-91C8-6688B14E4D47}"/>
              </a:ext>
            </a:extLst>
          </p:cNvPr>
          <p:cNvCxnSpPr>
            <a:cxnSpLocks/>
          </p:cNvCxnSpPr>
          <p:nvPr/>
        </p:nvCxnSpPr>
        <p:spPr>
          <a:xfrm>
            <a:off x="4773561" y="5082231"/>
            <a:ext cx="1871079"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26" name="文本框 25">
            <a:extLst>
              <a:ext uri="{FF2B5EF4-FFF2-40B4-BE49-F238E27FC236}">
                <a16:creationId xmlns:a16="http://schemas.microsoft.com/office/drawing/2014/main" id="{2B1AD38E-A7CE-40F6-A805-7939B7524A89}"/>
              </a:ext>
            </a:extLst>
          </p:cNvPr>
          <p:cNvSpPr txBox="1"/>
          <p:nvPr/>
        </p:nvSpPr>
        <p:spPr>
          <a:xfrm>
            <a:off x="4579376" y="5228733"/>
            <a:ext cx="2259447" cy="646331"/>
          </a:xfrm>
          <a:prstGeom prst="rect">
            <a:avLst/>
          </a:prstGeom>
          <a:noFill/>
        </p:spPr>
        <p:txBody>
          <a:bodyPr wrap="square" rtlCol="0">
            <a:spAutoFit/>
          </a:bodyPr>
          <a:lstStyle/>
          <a:p>
            <a:pPr algn="ctr"/>
            <a:r>
              <a:rPr lang="zh-CN" altLang="en-US" dirty="0"/>
              <a:t>与像素点之间的距离和相似度相关</a:t>
            </a:r>
          </a:p>
        </p:txBody>
      </p:sp>
      <p:sp>
        <p:nvSpPr>
          <p:cNvPr id="27" name="文本框 26">
            <a:extLst>
              <a:ext uri="{FF2B5EF4-FFF2-40B4-BE49-F238E27FC236}">
                <a16:creationId xmlns:a16="http://schemas.microsoft.com/office/drawing/2014/main" id="{5249EF92-6848-4D56-A65E-EA08D3EDF513}"/>
              </a:ext>
            </a:extLst>
          </p:cNvPr>
          <p:cNvSpPr txBox="1"/>
          <p:nvPr/>
        </p:nvSpPr>
        <p:spPr>
          <a:xfrm>
            <a:off x="8986685" y="5200145"/>
            <a:ext cx="1875992" cy="646331"/>
          </a:xfrm>
          <a:prstGeom prst="rect">
            <a:avLst/>
          </a:prstGeom>
          <a:noFill/>
        </p:spPr>
        <p:txBody>
          <a:bodyPr wrap="square" rtlCol="0">
            <a:spAutoFit/>
          </a:bodyPr>
          <a:lstStyle/>
          <a:p>
            <a:pPr algn="ctr"/>
            <a:r>
              <a:rPr lang="zh-CN" altLang="en-US" dirty="0"/>
              <a:t>与像素点之间的距离相关</a:t>
            </a:r>
          </a:p>
        </p:txBody>
      </p:sp>
      <p:cxnSp>
        <p:nvCxnSpPr>
          <p:cNvPr id="28" name="直接连接符 27">
            <a:extLst>
              <a:ext uri="{FF2B5EF4-FFF2-40B4-BE49-F238E27FC236}">
                <a16:creationId xmlns:a16="http://schemas.microsoft.com/office/drawing/2014/main" id="{4EC51F6A-324C-4DA3-B1C8-C77AFE91B5A1}"/>
              </a:ext>
            </a:extLst>
          </p:cNvPr>
          <p:cNvCxnSpPr/>
          <p:nvPr/>
        </p:nvCxnSpPr>
        <p:spPr>
          <a:xfrm>
            <a:off x="9485179" y="5005539"/>
            <a:ext cx="879004"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29" name="文本框 28">
            <a:extLst>
              <a:ext uri="{FF2B5EF4-FFF2-40B4-BE49-F238E27FC236}">
                <a16:creationId xmlns:a16="http://schemas.microsoft.com/office/drawing/2014/main" id="{C97610BA-D00F-4366-967C-4B4539907496}"/>
              </a:ext>
            </a:extLst>
          </p:cNvPr>
          <p:cNvSpPr txBox="1"/>
          <p:nvPr/>
        </p:nvSpPr>
        <p:spPr>
          <a:xfrm>
            <a:off x="692438" y="5177389"/>
            <a:ext cx="1875992" cy="369332"/>
          </a:xfrm>
          <a:prstGeom prst="rect">
            <a:avLst/>
          </a:prstGeom>
          <a:noFill/>
        </p:spPr>
        <p:txBody>
          <a:bodyPr wrap="square" rtlCol="0">
            <a:spAutoFit/>
          </a:bodyPr>
          <a:lstStyle/>
          <a:p>
            <a:r>
              <a:rPr lang="zh-CN" altLang="en-US" b="0" i="0" dirty="0">
                <a:solidFill>
                  <a:srgbClr val="333333"/>
                </a:solidFill>
                <a:effectLst/>
                <a:latin typeface="Arial" panose="020B0604020202020204" pitchFamily="34" charset="0"/>
              </a:rPr>
              <a:t>标签相容性函数</a:t>
            </a:r>
            <a:endParaRPr lang="zh-CN" altLang="en-US" dirty="0"/>
          </a:p>
        </p:txBody>
      </p:sp>
      <p:sp>
        <p:nvSpPr>
          <p:cNvPr id="4" name="椭圆 3">
            <a:extLst>
              <a:ext uri="{FF2B5EF4-FFF2-40B4-BE49-F238E27FC236}">
                <a16:creationId xmlns:a16="http://schemas.microsoft.com/office/drawing/2014/main" id="{30CC7281-435C-46E0-8FAA-0D8C17BE34EA}"/>
              </a:ext>
            </a:extLst>
          </p:cNvPr>
          <p:cNvSpPr/>
          <p:nvPr/>
        </p:nvSpPr>
        <p:spPr>
          <a:xfrm>
            <a:off x="4436315" y="4088253"/>
            <a:ext cx="1126777" cy="56991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73CEFD33-CD45-4001-A1C4-D3142D469857}"/>
              </a:ext>
            </a:extLst>
          </p:cNvPr>
          <p:cNvCxnSpPr>
            <a:cxnSpLocks/>
          </p:cNvCxnSpPr>
          <p:nvPr/>
        </p:nvCxnSpPr>
        <p:spPr>
          <a:xfrm flipH="1" flipV="1">
            <a:off x="4886140" y="3624450"/>
            <a:ext cx="14749" cy="4365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F0F72A48-E460-4FED-A75C-5F8B514B135E}"/>
              </a:ext>
            </a:extLst>
          </p:cNvPr>
          <p:cNvSpPr txBox="1"/>
          <p:nvPr/>
        </p:nvSpPr>
        <p:spPr>
          <a:xfrm>
            <a:off x="4337500" y="2972255"/>
            <a:ext cx="1126777" cy="584775"/>
          </a:xfrm>
          <a:prstGeom prst="rect">
            <a:avLst/>
          </a:prstGeom>
          <a:noFill/>
        </p:spPr>
        <p:txBody>
          <a:bodyPr wrap="square" rtlCol="0">
            <a:spAutoFit/>
          </a:bodyPr>
          <a:lstStyle/>
          <a:p>
            <a:r>
              <a:rPr lang="zh-CN" altLang="en-US" sz="1600" dirty="0"/>
              <a:t>像素点的位置距离</a:t>
            </a:r>
          </a:p>
        </p:txBody>
      </p:sp>
      <p:sp>
        <p:nvSpPr>
          <p:cNvPr id="25" name="椭圆 24">
            <a:extLst>
              <a:ext uri="{FF2B5EF4-FFF2-40B4-BE49-F238E27FC236}">
                <a16:creationId xmlns:a16="http://schemas.microsoft.com/office/drawing/2014/main" id="{4DCC6A8E-9271-4FC6-A036-ECFEAA47CF13}"/>
              </a:ext>
            </a:extLst>
          </p:cNvPr>
          <p:cNvSpPr/>
          <p:nvPr/>
        </p:nvSpPr>
        <p:spPr>
          <a:xfrm>
            <a:off x="5768586" y="4084176"/>
            <a:ext cx="1126777" cy="56991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9">
            <a:extLst>
              <a:ext uri="{FF2B5EF4-FFF2-40B4-BE49-F238E27FC236}">
                <a16:creationId xmlns:a16="http://schemas.microsoft.com/office/drawing/2014/main" id="{140D221F-2A3E-49D1-8ABE-9333417A8936}"/>
              </a:ext>
            </a:extLst>
          </p:cNvPr>
          <p:cNvCxnSpPr>
            <a:cxnSpLocks/>
          </p:cNvCxnSpPr>
          <p:nvPr/>
        </p:nvCxnSpPr>
        <p:spPr>
          <a:xfrm flipH="1" flipV="1">
            <a:off x="6218411" y="3620373"/>
            <a:ext cx="14749" cy="4365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96E9CDF5-0037-410A-AA4E-85C5AF6D5A78}"/>
              </a:ext>
            </a:extLst>
          </p:cNvPr>
          <p:cNvSpPr txBox="1"/>
          <p:nvPr/>
        </p:nvSpPr>
        <p:spPr>
          <a:xfrm>
            <a:off x="5628233" y="2996235"/>
            <a:ext cx="1216251" cy="584775"/>
          </a:xfrm>
          <a:prstGeom prst="rect">
            <a:avLst/>
          </a:prstGeom>
          <a:noFill/>
        </p:spPr>
        <p:txBody>
          <a:bodyPr wrap="square" rtlCol="0">
            <a:spAutoFit/>
          </a:bodyPr>
          <a:lstStyle/>
          <a:p>
            <a:pPr algn="ctr"/>
            <a:r>
              <a:rPr lang="zh-CN" altLang="en-US" sz="1600" dirty="0"/>
              <a:t>像素点的向量值的差</a:t>
            </a:r>
          </a:p>
        </p:txBody>
      </p:sp>
      <p:pic>
        <p:nvPicPr>
          <p:cNvPr id="8" name="图片 7">
            <a:extLst>
              <a:ext uri="{FF2B5EF4-FFF2-40B4-BE49-F238E27FC236}">
                <a16:creationId xmlns:a16="http://schemas.microsoft.com/office/drawing/2014/main" id="{362DFF40-DC77-4B70-9662-D540E35C717B}"/>
              </a:ext>
            </a:extLst>
          </p:cNvPr>
          <p:cNvPicPr>
            <a:picLocks noChangeAspect="1"/>
          </p:cNvPicPr>
          <p:nvPr/>
        </p:nvPicPr>
        <p:blipFill>
          <a:blip r:embed="rId8"/>
          <a:stretch>
            <a:fillRect/>
          </a:stretch>
        </p:blipFill>
        <p:spPr>
          <a:xfrm>
            <a:off x="7815251" y="990094"/>
            <a:ext cx="4191484" cy="2322231"/>
          </a:xfrm>
          <a:prstGeom prst="rect">
            <a:avLst/>
          </a:prstGeom>
        </p:spPr>
      </p:pic>
      <p:sp>
        <p:nvSpPr>
          <p:cNvPr id="13" name="文本框 12">
            <a:extLst>
              <a:ext uri="{FF2B5EF4-FFF2-40B4-BE49-F238E27FC236}">
                <a16:creationId xmlns:a16="http://schemas.microsoft.com/office/drawing/2014/main" id="{6A745337-86D6-4AED-9A0F-F0859DCD0F54}"/>
              </a:ext>
            </a:extLst>
          </p:cNvPr>
          <p:cNvSpPr txBox="1"/>
          <p:nvPr/>
        </p:nvSpPr>
        <p:spPr>
          <a:xfrm>
            <a:off x="8335788" y="3281819"/>
            <a:ext cx="3091261" cy="338554"/>
          </a:xfrm>
          <a:prstGeom prst="rect">
            <a:avLst/>
          </a:prstGeom>
          <a:noFill/>
        </p:spPr>
        <p:txBody>
          <a:bodyPr wrap="square" rtlCol="0">
            <a:spAutoFit/>
          </a:bodyPr>
          <a:lstStyle/>
          <a:p>
            <a:pPr algn="ctr"/>
            <a:r>
              <a:rPr lang="zh-CN" altLang="en-US" sz="1600" dirty="0"/>
              <a:t>网格搜索优化超参数</a:t>
            </a:r>
          </a:p>
        </p:txBody>
      </p:sp>
    </p:spTree>
    <p:extLst>
      <p:ext uri="{BB962C8B-B14F-4D97-AF65-F5344CB8AC3E}">
        <p14:creationId xmlns:p14="http://schemas.microsoft.com/office/powerpoint/2010/main" val="3298195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07F0B4C-A187-41AC-B44A-57B7665B14A5}"/>
              </a:ext>
            </a:extLst>
          </p:cNvPr>
          <p:cNvSpPr>
            <a:spLocks noGrp="1"/>
          </p:cNvSpPr>
          <p:nvPr>
            <p:ph type="sldNum" sz="quarter" idx="12"/>
          </p:nvPr>
        </p:nvSpPr>
        <p:spPr/>
        <p:txBody>
          <a:bodyPr/>
          <a:lstStyle/>
          <a:p>
            <a:fld id="{72A5E12F-523A-4D75-95A2-779F57F5D9E2}" type="slidenum">
              <a:rPr lang="zh-CN" altLang="en-US" smtClean="0"/>
              <a:pPr/>
              <a:t>15</a:t>
            </a:fld>
            <a:endParaRPr lang="zh-CN" altLang="en-US"/>
          </a:p>
        </p:txBody>
      </p:sp>
      <p:sp>
        <p:nvSpPr>
          <p:cNvPr id="3" name="文本占位符 2">
            <a:extLst>
              <a:ext uri="{FF2B5EF4-FFF2-40B4-BE49-F238E27FC236}">
                <a16:creationId xmlns:a16="http://schemas.microsoft.com/office/drawing/2014/main" id="{03CF4F49-EDA4-4E18-81E3-C2E9BEF18D75}"/>
              </a:ext>
            </a:extLst>
          </p:cNvPr>
          <p:cNvSpPr>
            <a:spLocks noGrp="1"/>
          </p:cNvSpPr>
          <p:nvPr>
            <p:ph type="body" sz="quarter" idx="13"/>
          </p:nvPr>
        </p:nvSpPr>
        <p:spPr/>
        <p:txBody>
          <a:bodyPr/>
          <a:lstStyle/>
          <a:p>
            <a:r>
              <a:rPr lang="zh-CN" altLang="en-US" dirty="0"/>
              <a:t>整体算法</a:t>
            </a:r>
          </a:p>
        </p:txBody>
      </p:sp>
      <p:pic>
        <p:nvPicPr>
          <p:cNvPr id="5" name="图片 4">
            <a:extLst>
              <a:ext uri="{FF2B5EF4-FFF2-40B4-BE49-F238E27FC236}">
                <a16:creationId xmlns:a16="http://schemas.microsoft.com/office/drawing/2014/main" id="{580D424E-2608-4D72-B825-80C2D898CAA6}"/>
              </a:ext>
            </a:extLst>
          </p:cNvPr>
          <p:cNvPicPr>
            <a:picLocks noChangeAspect="1"/>
          </p:cNvPicPr>
          <p:nvPr/>
        </p:nvPicPr>
        <p:blipFill>
          <a:blip r:embed="rId3"/>
          <a:stretch>
            <a:fillRect/>
          </a:stretch>
        </p:blipFill>
        <p:spPr>
          <a:xfrm>
            <a:off x="986819" y="976359"/>
            <a:ext cx="5227167" cy="5613236"/>
          </a:xfrm>
          <a:prstGeom prst="rect">
            <a:avLst/>
          </a:prstGeom>
        </p:spPr>
      </p:pic>
      <p:cxnSp>
        <p:nvCxnSpPr>
          <p:cNvPr id="7" name="直接箭头连接符 6">
            <a:extLst>
              <a:ext uri="{FF2B5EF4-FFF2-40B4-BE49-F238E27FC236}">
                <a16:creationId xmlns:a16="http://schemas.microsoft.com/office/drawing/2014/main" id="{1CA2B288-FD79-42F1-91F8-2F41670D9722}"/>
              </a:ext>
            </a:extLst>
          </p:cNvPr>
          <p:cNvCxnSpPr/>
          <p:nvPr/>
        </p:nvCxnSpPr>
        <p:spPr>
          <a:xfrm>
            <a:off x="4300630" y="2383339"/>
            <a:ext cx="3600000"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8" name="文本框 7">
            <a:extLst>
              <a:ext uri="{FF2B5EF4-FFF2-40B4-BE49-F238E27FC236}">
                <a16:creationId xmlns:a16="http://schemas.microsoft.com/office/drawing/2014/main" id="{C6BF863C-30E1-4323-AAFB-2ACB27EC8831}"/>
              </a:ext>
            </a:extLst>
          </p:cNvPr>
          <p:cNvSpPr txBox="1"/>
          <p:nvPr/>
        </p:nvSpPr>
        <p:spPr>
          <a:xfrm>
            <a:off x="8076217" y="2014007"/>
            <a:ext cx="766916" cy="369332"/>
          </a:xfrm>
          <a:prstGeom prst="rect">
            <a:avLst/>
          </a:prstGeom>
          <a:noFill/>
        </p:spPr>
        <p:txBody>
          <a:bodyPr wrap="square" rtlCol="0">
            <a:spAutoFit/>
          </a:bodyPr>
          <a:lstStyle/>
          <a:p>
            <a:r>
              <a:rPr lang="zh-CN" altLang="en-US" dirty="0"/>
              <a:t>去噪</a:t>
            </a:r>
          </a:p>
        </p:txBody>
      </p:sp>
      <p:cxnSp>
        <p:nvCxnSpPr>
          <p:cNvPr id="10" name="直接箭头连接符 9">
            <a:extLst>
              <a:ext uri="{FF2B5EF4-FFF2-40B4-BE49-F238E27FC236}">
                <a16:creationId xmlns:a16="http://schemas.microsoft.com/office/drawing/2014/main" id="{02FA5BF9-EAFA-46EC-871B-F1DE0E3B53B3}"/>
              </a:ext>
            </a:extLst>
          </p:cNvPr>
          <p:cNvCxnSpPr/>
          <p:nvPr/>
        </p:nvCxnSpPr>
        <p:spPr>
          <a:xfrm>
            <a:off x="6096000" y="2819892"/>
            <a:ext cx="180463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文本框 10">
            <a:extLst>
              <a:ext uri="{FF2B5EF4-FFF2-40B4-BE49-F238E27FC236}">
                <a16:creationId xmlns:a16="http://schemas.microsoft.com/office/drawing/2014/main" id="{D3918BF9-C73A-40CC-A6DE-8FA368635295}"/>
              </a:ext>
            </a:extLst>
          </p:cNvPr>
          <p:cNvSpPr txBox="1"/>
          <p:nvPr/>
        </p:nvSpPr>
        <p:spPr>
          <a:xfrm>
            <a:off x="8076217" y="2635226"/>
            <a:ext cx="2100171" cy="369332"/>
          </a:xfrm>
          <a:prstGeom prst="rect">
            <a:avLst/>
          </a:prstGeom>
          <a:noFill/>
        </p:spPr>
        <p:txBody>
          <a:bodyPr wrap="square" rtlCol="0">
            <a:spAutoFit/>
          </a:bodyPr>
          <a:lstStyle/>
          <a:p>
            <a:r>
              <a:rPr lang="zh-CN" altLang="en-US" dirty="0"/>
              <a:t>极化特征向量提取</a:t>
            </a:r>
          </a:p>
        </p:txBody>
      </p:sp>
      <p:cxnSp>
        <p:nvCxnSpPr>
          <p:cNvPr id="12" name="直接箭头连接符 11">
            <a:extLst>
              <a:ext uri="{FF2B5EF4-FFF2-40B4-BE49-F238E27FC236}">
                <a16:creationId xmlns:a16="http://schemas.microsoft.com/office/drawing/2014/main" id="{E8098EDD-4B9D-40CC-9D77-6CEA52E913C4}"/>
              </a:ext>
            </a:extLst>
          </p:cNvPr>
          <p:cNvCxnSpPr/>
          <p:nvPr/>
        </p:nvCxnSpPr>
        <p:spPr>
          <a:xfrm>
            <a:off x="6096000" y="3782977"/>
            <a:ext cx="180463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文本框 12">
            <a:extLst>
              <a:ext uri="{FF2B5EF4-FFF2-40B4-BE49-F238E27FC236}">
                <a16:creationId xmlns:a16="http://schemas.microsoft.com/office/drawing/2014/main" id="{28410E53-EF5C-45A7-8537-9E3A7027C61F}"/>
              </a:ext>
            </a:extLst>
          </p:cNvPr>
          <p:cNvSpPr txBox="1"/>
          <p:nvPr/>
        </p:nvSpPr>
        <p:spPr>
          <a:xfrm>
            <a:off x="8076217" y="3459811"/>
            <a:ext cx="2100171" cy="646331"/>
          </a:xfrm>
          <a:prstGeom prst="rect">
            <a:avLst/>
          </a:prstGeom>
          <a:noFill/>
        </p:spPr>
        <p:txBody>
          <a:bodyPr wrap="square" rtlCol="0">
            <a:spAutoFit/>
          </a:bodyPr>
          <a:lstStyle/>
          <a:p>
            <a:r>
              <a:rPr lang="zh-CN" altLang="en-US" dirty="0"/>
              <a:t>基于邻域的序列样本构建</a:t>
            </a:r>
          </a:p>
        </p:txBody>
      </p:sp>
      <p:cxnSp>
        <p:nvCxnSpPr>
          <p:cNvPr id="14" name="直接箭头连接符 13">
            <a:extLst>
              <a:ext uri="{FF2B5EF4-FFF2-40B4-BE49-F238E27FC236}">
                <a16:creationId xmlns:a16="http://schemas.microsoft.com/office/drawing/2014/main" id="{3F51792A-4744-457F-8BCD-179AF1A5417E}"/>
              </a:ext>
            </a:extLst>
          </p:cNvPr>
          <p:cNvCxnSpPr/>
          <p:nvPr/>
        </p:nvCxnSpPr>
        <p:spPr>
          <a:xfrm>
            <a:off x="6096000" y="4719991"/>
            <a:ext cx="180463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文本框 14">
            <a:extLst>
              <a:ext uri="{FF2B5EF4-FFF2-40B4-BE49-F238E27FC236}">
                <a16:creationId xmlns:a16="http://schemas.microsoft.com/office/drawing/2014/main" id="{981704C8-84E2-40D8-9CC3-1420024FB644}"/>
              </a:ext>
            </a:extLst>
          </p:cNvPr>
          <p:cNvSpPr txBox="1"/>
          <p:nvPr/>
        </p:nvSpPr>
        <p:spPr>
          <a:xfrm>
            <a:off x="8076216" y="4396825"/>
            <a:ext cx="2100171" cy="646331"/>
          </a:xfrm>
          <a:prstGeom prst="rect">
            <a:avLst/>
          </a:prstGeom>
          <a:noFill/>
        </p:spPr>
        <p:txBody>
          <a:bodyPr wrap="square" rtlCol="0">
            <a:spAutoFit/>
          </a:bodyPr>
          <a:lstStyle/>
          <a:p>
            <a:r>
              <a:rPr lang="zh-CN" altLang="en-US" dirty="0"/>
              <a:t>循环神经网络</a:t>
            </a:r>
            <a:r>
              <a:rPr lang="en-US" altLang="zh-CN" dirty="0"/>
              <a:t>LSTM</a:t>
            </a:r>
            <a:r>
              <a:rPr lang="zh-CN" altLang="en-US" dirty="0"/>
              <a:t>的训练</a:t>
            </a:r>
          </a:p>
        </p:txBody>
      </p:sp>
      <p:cxnSp>
        <p:nvCxnSpPr>
          <p:cNvPr id="16" name="直接箭头连接符 15">
            <a:extLst>
              <a:ext uri="{FF2B5EF4-FFF2-40B4-BE49-F238E27FC236}">
                <a16:creationId xmlns:a16="http://schemas.microsoft.com/office/drawing/2014/main" id="{DF906805-BF8B-4CEE-BF41-F3F42C16AA88}"/>
              </a:ext>
            </a:extLst>
          </p:cNvPr>
          <p:cNvCxnSpPr>
            <a:cxnSpLocks/>
          </p:cNvCxnSpPr>
          <p:nvPr/>
        </p:nvCxnSpPr>
        <p:spPr>
          <a:xfrm>
            <a:off x="5528679" y="5833986"/>
            <a:ext cx="242365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文本框 17">
            <a:extLst>
              <a:ext uri="{FF2B5EF4-FFF2-40B4-BE49-F238E27FC236}">
                <a16:creationId xmlns:a16="http://schemas.microsoft.com/office/drawing/2014/main" id="{1718342A-F97A-4C6F-82C3-4F08D3BE04D7}"/>
              </a:ext>
            </a:extLst>
          </p:cNvPr>
          <p:cNvSpPr txBox="1"/>
          <p:nvPr/>
        </p:nvSpPr>
        <p:spPr>
          <a:xfrm>
            <a:off x="8076215" y="5428229"/>
            <a:ext cx="2100171" cy="646331"/>
          </a:xfrm>
          <a:prstGeom prst="rect">
            <a:avLst/>
          </a:prstGeom>
          <a:noFill/>
        </p:spPr>
        <p:txBody>
          <a:bodyPr wrap="square" rtlCol="0">
            <a:spAutoFit/>
          </a:bodyPr>
          <a:lstStyle/>
          <a:p>
            <a:r>
              <a:rPr lang="zh-CN" altLang="en-US" dirty="0"/>
              <a:t>基于</a:t>
            </a:r>
            <a:r>
              <a:rPr lang="en-US" altLang="zh-CN" dirty="0"/>
              <a:t>CRF</a:t>
            </a:r>
            <a:r>
              <a:rPr lang="zh-CN" altLang="en-US" dirty="0"/>
              <a:t>模型的概率图优化</a:t>
            </a:r>
          </a:p>
        </p:txBody>
      </p:sp>
    </p:spTree>
    <p:extLst>
      <p:ext uri="{BB962C8B-B14F-4D97-AF65-F5344CB8AC3E}">
        <p14:creationId xmlns:p14="http://schemas.microsoft.com/office/powerpoint/2010/main" val="3043020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8E8A7D0C-D5FB-4E98-B6B2-EAE3157B2393}"/>
              </a:ext>
            </a:extLst>
          </p:cNvPr>
          <p:cNvGrpSpPr/>
          <p:nvPr/>
        </p:nvGrpSpPr>
        <p:grpSpPr>
          <a:xfrm>
            <a:off x="3655902" y="1775113"/>
            <a:ext cx="4880195" cy="3611202"/>
            <a:chOff x="3655902" y="1775113"/>
            <a:chExt cx="4880195" cy="3611202"/>
          </a:xfrm>
        </p:grpSpPr>
        <p:grpSp>
          <p:nvGrpSpPr>
            <p:cNvPr id="40" name="组合 39">
              <a:extLst>
                <a:ext uri="{FF2B5EF4-FFF2-40B4-BE49-F238E27FC236}">
                  <a16:creationId xmlns:a16="http://schemas.microsoft.com/office/drawing/2014/main" id="{D51BD3CD-495D-442E-B42E-632B1C21B831}"/>
                </a:ext>
              </a:extLst>
            </p:cNvPr>
            <p:cNvGrpSpPr/>
            <p:nvPr/>
          </p:nvGrpSpPr>
          <p:grpSpPr>
            <a:xfrm>
              <a:off x="3655902" y="1775113"/>
              <a:ext cx="4880195" cy="553054"/>
              <a:chOff x="3655902" y="1765588"/>
              <a:chExt cx="4880195" cy="553054"/>
            </a:xfrm>
            <a:solidFill>
              <a:schemeClr val="bg1">
                <a:lumMod val="65000"/>
                <a:alpha val="50000"/>
              </a:schemeClr>
            </a:solidFill>
          </p:grpSpPr>
          <p:grpSp>
            <p:nvGrpSpPr>
              <p:cNvPr id="30" name="Google Shape;863;p65">
                <a:extLst>
                  <a:ext uri="{FF2B5EF4-FFF2-40B4-BE49-F238E27FC236}">
                    <a16:creationId xmlns:a16="http://schemas.microsoft.com/office/drawing/2014/main" id="{0C5BD5F4-47B1-43D4-B631-6CC25BF0AED8}"/>
                  </a:ext>
                </a:extLst>
              </p:cNvPr>
              <p:cNvGrpSpPr>
                <a:grpSpLocks noChangeAspect="1"/>
              </p:cNvGrpSpPr>
              <p:nvPr/>
            </p:nvGrpSpPr>
            <p:grpSpPr>
              <a:xfrm>
                <a:off x="3655902" y="1952115"/>
                <a:ext cx="190147" cy="180000"/>
                <a:chOff x="4660325" y="1866850"/>
                <a:chExt cx="68350" cy="58100"/>
              </a:xfrm>
              <a:grpFill/>
            </p:grpSpPr>
            <p:sp>
              <p:nvSpPr>
                <p:cNvPr id="34" name="Google Shape;864;p65">
                  <a:extLst>
                    <a:ext uri="{FF2B5EF4-FFF2-40B4-BE49-F238E27FC236}">
                      <a16:creationId xmlns:a16="http://schemas.microsoft.com/office/drawing/2014/main" id="{83DA97AF-7353-4BFC-B78A-A2DD0D10E045}"/>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35" name="Google Shape;865;p65">
                  <a:extLst>
                    <a:ext uri="{FF2B5EF4-FFF2-40B4-BE49-F238E27FC236}">
                      <a16:creationId xmlns:a16="http://schemas.microsoft.com/office/drawing/2014/main" id="{7408218B-B1F3-4A04-ACCF-F4EEE5EFFCB4}"/>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31" name="Google Shape;863;p65">
                <a:extLst>
                  <a:ext uri="{FF2B5EF4-FFF2-40B4-BE49-F238E27FC236}">
                    <a16:creationId xmlns:a16="http://schemas.microsoft.com/office/drawing/2014/main" id="{3A398AE0-A1C6-4B72-9661-85E4992C3445}"/>
                  </a:ext>
                </a:extLst>
              </p:cNvPr>
              <p:cNvGrpSpPr>
                <a:grpSpLocks noChangeAspect="1"/>
              </p:cNvGrpSpPr>
              <p:nvPr/>
            </p:nvGrpSpPr>
            <p:grpSpPr>
              <a:xfrm flipH="1">
                <a:off x="8345950" y="1952115"/>
                <a:ext cx="190147" cy="180000"/>
                <a:chOff x="4660325" y="1866850"/>
                <a:chExt cx="68350" cy="58100"/>
              </a:xfrm>
              <a:grpFill/>
            </p:grpSpPr>
            <p:sp>
              <p:nvSpPr>
                <p:cNvPr id="32" name="Google Shape;864;p65">
                  <a:extLst>
                    <a:ext uri="{FF2B5EF4-FFF2-40B4-BE49-F238E27FC236}">
                      <a16:creationId xmlns:a16="http://schemas.microsoft.com/office/drawing/2014/main" id="{8BFFC187-05B0-4B83-A608-FE048CD4E5D3}"/>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33" name="Google Shape;865;p65">
                  <a:extLst>
                    <a:ext uri="{FF2B5EF4-FFF2-40B4-BE49-F238E27FC236}">
                      <a16:creationId xmlns:a16="http://schemas.microsoft.com/office/drawing/2014/main" id="{33F554B8-DDF4-415D-8ED7-D7F027771C8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2" name="矩形: 圆角 1">
                <a:extLst>
                  <a:ext uri="{FF2B5EF4-FFF2-40B4-BE49-F238E27FC236}">
                    <a16:creationId xmlns:a16="http://schemas.microsoft.com/office/drawing/2014/main" id="{AB4277B2-F5E6-41E8-93FF-2620DC02A6F2}"/>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a:solidFill>
                      <a:schemeClr val="tx1">
                        <a:lumMod val="50000"/>
                        <a:lumOff val="50000"/>
                      </a:schemeClr>
                    </a:solidFill>
                    <a:latin typeface="微软雅黑" panose="020B0503020204020204" pitchFamily="34" charset="-122"/>
                    <a:ea typeface="微软雅黑" panose="020B0503020204020204" pitchFamily="34" charset="-122"/>
                    <a:cs typeface="+mn-ea"/>
                  </a:rPr>
                  <a:t>研究背</a:t>
                </a: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景</a:t>
                </a:r>
              </a:p>
            </p:txBody>
          </p:sp>
        </p:grpSp>
        <p:grpSp>
          <p:nvGrpSpPr>
            <p:cNvPr id="41" name="组合 40">
              <a:extLst>
                <a:ext uri="{FF2B5EF4-FFF2-40B4-BE49-F238E27FC236}">
                  <a16:creationId xmlns:a16="http://schemas.microsoft.com/office/drawing/2014/main" id="{93A06545-1BDB-4BEB-8B0D-C48FF5102746}"/>
                </a:ext>
              </a:extLst>
            </p:cNvPr>
            <p:cNvGrpSpPr/>
            <p:nvPr/>
          </p:nvGrpSpPr>
          <p:grpSpPr>
            <a:xfrm>
              <a:off x="3655902" y="4833261"/>
              <a:ext cx="4880195" cy="553054"/>
              <a:chOff x="3655902" y="1765588"/>
              <a:chExt cx="4880195" cy="553054"/>
            </a:xfrm>
            <a:solidFill>
              <a:schemeClr val="bg1">
                <a:lumMod val="65000"/>
                <a:alpha val="50000"/>
              </a:schemeClr>
            </a:solidFill>
          </p:grpSpPr>
          <p:grpSp>
            <p:nvGrpSpPr>
              <p:cNvPr id="42" name="Google Shape;863;p65">
                <a:extLst>
                  <a:ext uri="{FF2B5EF4-FFF2-40B4-BE49-F238E27FC236}">
                    <a16:creationId xmlns:a16="http://schemas.microsoft.com/office/drawing/2014/main" id="{062038D8-6C58-4DD7-BFA5-7BC85A3B5B7A}"/>
                  </a:ext>
                </a:extLst>
              </p:cNvPr>
              <p:cNvGrpSpPr>
                <a:grpSpLocks noChangeAspect="1"/>
              </p:cNvGrpSpPr>
              <p:nvPr/>
            </p:nvGrpSpPr>
            <p:grpSpPr>
              <a:xfrm>
                <a:off x="3655902" y="1952115"/>
                <a:ext cx="190147" cy="180000"/>
                <a:chOff x="4660325" y="1866850"/>
                <a:chExt cx="68350" cy="58100"/>
              </a:xfrm>
              <a:grpFill/>
            </p:grpSpPr>
            <p:sp>
              <p:nvSpPr>
                <p:cNvPr id="47" name="Google Shape;864;p65">
                  <a:extLst>
                    <a:ext uri="{FF2B5EF4-FFF2-40B4-BE49-F238E27FC236}">
                      <a16:creationId xmlns:a16="http://schemas.microsoft.com/office/drawing/2014/main" id="{43B58AC1-D484-4BBA-BCB0-8DEFFFF871F6}"/>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48" name="Google Shape;865;p65">
                  <a:extLst>
                    <a:ext uri="{FF2B5EF4-FFF2-40B4-BE49-F238E27FC236}">
                      <a16:creationId xmlns:a16="http://schemas.microsoft.com/office/drawing/2014/main" id="{11EA5E8A-0E15-4F82-BB30-9D673D09D21C}"/>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43" name="Google Shape;863;p65">
                <a:extLst>
                  <a:ext uri="{FF2B5EF4-FFF2-40B4-BE49-F238E27FC236}">
                    <a16:creationId xmlns:a16="http://schemas.microsoft.com/office/drawing/2014/main" id="{6172B4EA-E82D-46A9-A590-261E717E382C}"/>
                  </a:ext>
                </a:extLst>
              </p:cNvPr>
              <p:cNvGrpSpPr>
                <a:grpSpLocks noChangeAspect="1"/>
              </p:cNvGrpSpPr>
              <p:nvPr/>
            </p:nvGrpSpPr>
            <p:grpSpPr>
              <a:xfrm flipH="1">
                <a:off x="8345950" y="1952115"/>
                <a:ext cx="190147" cy="180000"/>
                <a:chOff x="4660325" y="1866850"/>
                <a:chExt cx="68350" cy="58100"/>
              </a:xfrm>
              <a:grpFill/>
            </p:grpSpPr>
            <p:sp>
              <p:nvSpPr>
                <p:cNvPr id="45" name="Google Shape;864;p65">
                  <a:extLst>
                    <a:ext uri="{FF2B5EF4-FFF2-40B4-BE49-F238E27FC236}">
                      <a16:creationId xmlns:a16="http://schemas.microsoft.com/office/drawing/2014/main" id="{51BBC8D3-38F6-4CA6-9F93-43839EEB9EE9}"/>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46" name="Google Shape;865;p65">
                  <a:extLst>
                    <a:ext uri="{FF2B5EF4-FFF2-40B4-BE49-F238E27FC236}">
                      <a16:creationId xmlns:a16="http://schemas.microsoft.com/office/drawing/2014/main" id="{CD08B401-F2A2-4D37-A950-6771F9180D47}"/>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44" name="矩形: 圆角 43">
                <a:extLst>
                  <a:ext uri="{FF2B5EF4-FFF2-40B4-BE49-F238E27FC236}">
                    <a16:creationId xmlns:a16="http://schemas.microsoft.com/office/drawing/2014/main" id="{345251A9-4A12-4AA4-9F42-EB72D7171FF0}"/>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chemeClr val="tx1">
                        <a:lumMod val="50000"/>
                        <a:lumOff val="50000"/>
                      </a:schemeClr>
                    </a:solidFill>
                    <a:latin typeface="微软雅黑" panose="020B0503020204020204" pitchFamily="34" charset="-122"/>
                    <a:ea typeface="微软雅黑" panose="020B0503020204020204" pitchFamily="34" charset="-122"/>
                    <a:cs typeface="+mn-ea"/>
                  </a:rPr>
                  <a:t>总结</a:t>
                </a:r>
                <a:endPar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grpSp>
        <p:grpSp>
          <p:nvGrpSpPr>
            <p:cNvPr id="49" name="组合 48">
              <a:extLst>
                <a:ext uri="{FF2B5EF4-FFF2-40B4-BE49-F238E27FC236}">
                  <a16:creationId xmlns:a16="http://schemas.microsoft.com/office/drawing/2014/main" id="{7211E3EF-3CD2-4885-B8D6-19889D0555A5}"/>
                </a:ext>
              </a:extLst>
            </p:cNvPr>
            <p:cNvGrpSpPr/>
            <p:nvPr/>
          </p:nvGrpSpPr>
          <p:grpSpPr>
            <a:xfrm>
              <a:off x="3655902" y="2794496"/>
              <a:ext cx="4880195" cy="553054"/>
              <a:chOff x="3655902" y="1765588"/>
              <a:chExt cx="4880195" cy="553054"/>
            </a:xfrm>
            <a:solidFill>
              <a:schemeClr val="bg1">
                <a:lumMod val="65000"/>
                <a:alpha val="50000"/>
              </a:schemeClr>
            </a:solidFill>
          </p:grpSpPr>
          <p:grpSp>
            <p:nvGrpSpPr>
              <p:cNvPr id="50" name="Google Shape;863;p65">
                <a:extLst>
                  <a:ext uri="{FF2B5EF4-FFF2-40B4-BE49-F238E27FC236}">
                    <a16:creationId xmlns:a16="http://schemas.microsoft.com/office/drawing/2014/main" id="{B6D0FC00-85BE-44AC-8473-9F2B9ACFEFCE}"/>
                  </a:ext>
                </a:extLst>
              </p:cNvPr>
              <p:cNvGrpSpPr>
                <a:grpSpLocks noChangeAspect="1"/>
              </p:cNvGrpSpPr>
              <p:nvPr/>
            </p:nvGrpSpPr>
            <p:grpSpPr>
              <a:xfrm>
                <a:off x="3655902" y="1952115"/>
                <a:ext cx="190147" cy="180000"/>
                <a:chOff x="4660325" y="1866850"/>
                <a:chExt cx="68350" cy="58100"/>
              </a:xfrm>
              <a:grpFill/>
            </p:grpSpPr>
            <p:sp>
              <p:nvSpPr>
                <p:cNvPr id="55" name="Google Shape;864;p65">
                  <a:extLst>
                    <a:ext uri="{FF2B5EF4-FFF2-40B4-BE49-F238E27FC236}">
                      <a16:creationId xmlns:a16="http://schemas.microsoft.com/office/drawing/2014/main" id="{AA8FF36E-A1BD-41F1-837F-22C50C4BEC8F}"/>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56" name="Google Shape;865;p65">
                  <a:extLst>
                    <a:ext uri="{FF2B5EF4-FFF2-40B4-BE49-F238E27FC236}">
                      <a16:creationId xmlns:a16="http://schemas.microsoft.com/office/drawing/2014/main" id="{EF98A894-6D76-41AD-8D1F-9ABA94AFB497}"/>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51" name="Google Shape;863;p65">
                <a:extLst>
                  <a:ext uri="{FF2B5EF4-FFF2-40B4-BE49-F238E27FC236}">
                    <a16:creationId xmlns:a16="http://schemas.microsoft.com/office/drawing/2014/main" id="{4C3FD5DC-5813-4680-A5F1-8D6D7D735CD1}"/>
                  </a:ext>
                </a:extLst>
              </p:cNvPr>
              <p:cNvGrpSpPr>
                <a:grpSpLocks noChangeAspect="1"/>
              </p:cNvGrpSpPr>
              <p:nvPr/>
            </p:nvGrpSpPr>
            <p:grpSpPr>
              <a:xfrm flipH="1">
                <a:off x="8345950" y="1952115"/>
                <a:ext cx="190147" cy="180000"/>
                <a:chOff x="4660325" y="1866850"/>
                <a:chExt cx="68350" cy="58100"/>
              </a:xfrm>
              <a:grpFill/>
            </p:grpSpPr>
            <p:sp>
              <p:nvSpPr>
                <p:cNvPr id="53" name="Google Shape;864;p65">
                  <a:extLst>
                    <a:ext uri="{FF2B5EF4-FFF2-40B4-BE49-F238E27FC236}">
                      <a16:creationId xmlns:a16="http://schemas.microsoft.com/office/drawing/2014/main" id="{BE71189A-468A-4E72-9F2E-330BFCDC74F1}"/>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54" name="Google Shape;865;p65">
                  <a:extLst>
                    <a:ext uri="{FF2B5EF4-FFF2-40B4-BE49-F238E27FC236}">
                      <a16:creationId xmlns:a16="http://schemas.microsoft.com/office/drawing/2014/main" id="{C683ABD6-4A24-417F-9EDE-F9E8CFB654FA}"/>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52" name="矩形: 圆角 51">
                <a:extLst>
                  <a:ext uri="{FF2B5EF4-FFF2-40B4-BE49-F238E27FC236}">
                    <a16:creationId xmlns:a16="http://schemas.microsoft.com/office/drawing/2014/main" id="{E5324993-EAE2-41D6-A54A-F94F77D8A172}"/>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a:solidFill>
                      <a:schemeClr val="tx1">
                        <a:lumMod val="50000"/>
                        <a:lumOff val="50000"/>
                      </a:schemeClr>
                    </a:solidFill>
                    <a:latin typeface="微软雅黑" panose="020B0503020204020204" pitchFamily="34" charset="-122"/>
                    <a:ea typeface="微软雅黑" panose="020B0503020204020204" pitchFamily="34" charset="-122"/>
                    <a:cs typeface="+mn-ea"/>
                  </a:rPr>
                  <a:t>技术路</a:t>
                </a: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线</a:t>
                </a:r>
              </a:p>
            </p:txBody>
          </p:sp>
        </p:grpSp>
        <p:grpSp>
          <p:nvGrpSpPr>
            <p:cNvPr id="57" name="组合 56">
              <a:extLst>
                <a:ext uri="{FF2B5EF4-FFF2-40B4-BE49-F238E27FC236}">
                  <a16:creationId xmlns:a16="http://schemas.microsoft.com/office/drawing/2014/main" id="{7AF34D6B-3A32-4D5C-99B2-1F5EFA906A79}"/>
                </a:ext>
              </a:extLst>
            </p:cNvPr>
            <p:cNvGrpSpPr/>
            <p:nvPr/>
          </p:nvGrpSpPr>
          <p:grpSpPr>
            <a:xfrm>
              <a:off x="3655902" y="3813879"/>
              <a:ext cx="4880195" cy="553054"/>
              <a:chOff x="3655902" y="1765588"/>
              <a:chExt cx="4880195" cy="553054"/>
            </a:xfrm>
          </p:grpSpPr>
          <p:grpSp>
            <p:nvGrpSpPr>
              <p:cNvPr id="58" name="Google Shape;863;p65">
                <a:extLst>
                  <a:ext uri="{FF2B5EF4-FFF2-40B4-BE49-F238E27FC236}">
                    <a16:creationId xmlns:a16="http://schemas.microsoft.com/office/drawing/2014/main" id="{61841E0E-60DA-4EB5-9C41-32A1E098356A}"/>
                  </a:ext>
                </a:extLst>
              </p:cNvPr>
              <p:cNvGrpSpPr>
                <a:grpSpLocks noChangeAspect="1"/>
              </p:cNvGrpSpPr>
              <p:nvPr/>
            </p:nvGrpSpPr>
            <p:grpSpPr>
              <a:xfrm>
                <a:off x="3655902" y="1952115"/>
                <a:ext cx="190147" cy="180000"/>
                <a:chOff x="4660325" y="1866850"/>
                <a:chExt cx="68350" cy="58100"/>
              </a:xfrm>
            </p:grpSpPr>
            <p:sp>
              <p:nvSpPr>
                <p:cNvPr id="63" name="Google Shape;864;p65">
                  <a:extLst>
                    <a:ext uri="{FF2B5EF4-FFF2-40B4-BE49-F238E27FC236}">
                      <a16:creationId xmlns:a16="http://schemas.microsoft.com/office/drawing/2014/main" id="{D5B9272C-9D24-4DA4-8BCE-B332C738D1F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4" name="Google Shape;865;p65">
                  <a:extLst>
                    <a:ext uri="{FF2B5EF4-FFF2-40B4-BE49-F238E27FC236}">
                      <a16:creationId xmlns:a16="http://schemas.microsoft.com/office/drawing/2014/main" id="{3DB3FDF9-4405-4766-AD27-0F6EE2B87B6B}"/>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59" name="Google Shape;863;p65">
                <a:extLst>
                  <a:ext uri="{FF2B5EF4-FFF2-40B4-BE49-F238E27FC236}">
                    <a16:creationId xmlns:a16="http://schemas.microsoft.com/office/drawing/2014/main" id="{3D838D48-EDEC-49C0-BA55-F914B935B78E}"/>
                  </a:ext>
                </a:extLst>
              </p:cNvPr>
              <p:cNvGrpSpPr>
                <a:grpSpLocks noChangeAspect="1"/>
              </p:cNvGrpSpPr>
              <p:nvPr/>
            </p:nvGrpSpPr>
            <p:grpSpPr>
              <a:xfrm flipH="1">
                <a:off x="8345950" y="1952115"/>
                <a:ext cx="190147" cy="180000"/>
                <a:chOff x="4660325" y="1866850"/>
                <a:chExt cx="68350" cy="58100"/>
              </a:xfrm>
            </p:grpSpPr>
            <p:sp>
              <p:nvSpPr>
                <p:cNvPr id="61" name="Google Shape;864;p65">
                  <a:extLst>
                    <a:ext uri="{FF2B5EF4-FFF2-40B4-BE49-F238E27FC236}">
                      <a16:creationId xmlns:a16="http://schemas.microsoft.com/office/drawing/2014/main" id="{DD7C8A5F-4AC8-437D-A12D-0933D958743F}"/>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 name="Google Shape;865;p65">
                  <a:extLst>
                    <a:ext uri="{FF2B5EF4-FFF2-40B4-BE49-F238E27FC236}">
                      <a16:creationId xmlns:a16="http://schemas.microsoft.com/office/drawing/2014/main" id="{E7ADB537-63DE-4FF4-878E-1203F66AB58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60" name="矩形: 圆角 59">
                <a:extLst>
                  <a:ext uri="{FF2B5EF4-FFF2-40B4-BE49-F238E27FC236}">
                    <a16:creationId xmlns:a16="http://schemas.microsoft.com/office/drawing/2014/main" id="{F2AD1DFC-345F-4BED-A41D-A1F79E77A008}"/>
                  </a:ext>
                </a:extLst>
              </p:cNvPr>
              <p:cNvSpPr/>
              <p:nvPr/>
            </p:nvSpPr>
            <p:spPr>
              <a:xfrm>
                <a:off x="4029582" y="1765588"/>
                <a:ext cx="4132835" cy="553054"/>
              </a:xfrm>
              <a:prstGeom prst="roundRect">
                <a:avLst>
                  <a:gd name="adj" fmla="val 17699"/>
                </a:avLst>
              </a:prstGeom>
              <a:noFill/>
              <a:ln w="28575">
                <a:solidFill>
                  <a:srgbClr val="9BAA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rgbClr val="384331"/>
                    </a:solidFill>
                    <a:latin typeface="微软雅黑" panose="020B0503020204020204" pitchFamily="34" charset="-122"/>
                    <a:ea typeface="微软雅黑" panose="020B0503020204020204" pitchFamily="34" charset="-122"/>
                    <a:cs typeface="+mn-ea"/>
                  </a:rPr>
                  <a:t>实验结果</a:t>
                </a:r>
                <a:endParaRPr lang="zh-CN" altLang="en-US" sz="2800" b="1" dirty="0">
                  <a:solidFill>
                    <a:srgbClr val="384331"/>
                  </a:solidFill>
                  <a:latin typeface="微软雅黑" panose="020B0503020204020204" pitchFamily="34" charset="-122"/>
                  <a:ea typeface="微软雅黑" panose="020B0503020204020204" pitchFamily="34" charset="-122"/>
                  <a:cs typeface="+mn-ea"/>
                </a:endParaRPr>
              </a:p>
            </p:txBody>
          </p:sp>
        </p:grpSp>
      </p:grpSp>
      <p:sp>
        <p:nvSpPr>
          <p:cNvPr id="3" name="文本占位符 2">
            <a:extLst>
              <a:ext uri="{FF2B5EF4-FFF2-40B4-BE49-F238E27FC236}">
                <a16:creationId xmlns:a16="http://schemas.microsoft.com/office/drawing/2014/main" id="{30050878-1F4F-4910-8C7E-8D29F613C4E4}"/>
              </a:ext>
            </a:extLst>
          </p:cNvPr>
          <p:cNvSpPr>
            <a:spLocks noGrp="1"/>
          </p:cNvSpPr>
          <p:nvPr>
            <p:ph type="body" sz="quarter" idx="13"/>
          </p:nvPr>
        </p:nvSpPr>
        <p:spPr/>
        <p:txBody>
          <a:bodyPr/>
          <a:lstStyle/>
          <a:p>
            <a:r>
              <a:rPr lang="zh-CN" altLang="en-US"/>
              <a:t>提纲</a:t>
            </a:r>
          </a:p>
        </p:txBody>
      </p:sp>
    </p:spTree>
    <p:extLst>
      <p:ext uri="{BB962C8B-B14F-4D97-AF65-F5344CB8AC3E}">
        <p14:creationId xmlns:p14="http://schemas.microsoft.com/office/powerpoint/2010/main" val="579068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3FE8306-9687-4941-B1D1-2D07FEFB4162}"/>
              </a:ext>
            </a:extLst>
          </p:cNvPr>
          <p:cNvSpPr>
            <a:spLocks noGrp="1"/>
          </p:cNvSpPr>
          <p:nvPr>
            <p:ph type="sldNum" sz="quarter" idx="12"/>
          </p:nvPr>
        </p:nvSpPr>
        <p:spPr/>
        <p:txBody>
          <a:bodyPr/>
          <a:lstStyle/>
          <a:p>
            <a:fld id="{72A5E12F-523A-4D75-95A2-779F57F5D9E2}" type="slidenum">
              <a:rPr lang="zh-CN" altLang="en-US" smtClean="0"/>
              <a:pPr/>
              <a:t>17</a:t>
            </a:fld>
            <a:endParaRPr lang="zh-CN" altLang="en-US"/>
          </a:p>
        </p:txBody>
      </p:sp>
      <p:sp>
        <p:nvSpPr>
          <p:cNvPr id="3" name="文本占位符 2">
            <a:extLst>
              <a:ext uri="{FF2B5EF4-FFF2-40B4-BE49-F238E27FC236}">
                <a16:creationId xmlns:a16="http://schemas.microsoft.com/office/drawing/2014/main" id="{66659B1A-4781-4FBC-97EA-F4778FBEF545}"/>
              </a:ext>
            </a:extLst>
          </p:cNvPr>
          <p:cNvSpPr>
            <a:spLocks noGrp="1"/>
          </p:cNvSpPr>
          <p:nvPr>
            <p:ph type="body" sz="quarter" idx="13"/>
          </p:nvPr>
        </p:nvSpPr>
        <p:spPr/>
        <p:txBody>
          <a:bodyPr/>
          <a:lstStyle/>
          <a:p>
            <a:r>
              <a:rPr lang="en-US" altLang="zh-CN"/>
              <a:t>Datasets</a:t>
            </a:r>
            <a:endParaRPr lang="zh-CN" altLang="en-US"/>
          </a:p>
        </p:txBody>
      </p:sp>
      <p:sp>
        <p:nvSpPr>
          <p:cNvPr id="4" name="文本框 3">
            <a:extLst>
              <a:ext uri="{FF2B5EF4-FFF2-40B4-BE49-F238E27FC236}">
                <a16:creationId xmlns:a16="http://schemas.microsoft.com/office/drawing/2014/main" id="{493ACFFB-5C35-4459-B9E7-6DA2A169259C}"/>
              </a:ext>
            </a:extLst>
          </p:cNvPr>
          <p:cNvSpPr txBox="1"/>
          <p:nvPr/>
        </p:nvSpPr>
        <p:spPr>
          <a:xfrm>
            <a:off x="957003" y="1482599"/>
            <a:ext cx="6481810" cy="4469942"/>
          </a:xfrm>
          <a:prstGeom prst="rect">
            <a:avLst/>
          </a:prstGeom>
          <a:noFill/>
        </p:spPr>
        <p:txBody>
          <a:bodyPr wrap="square" rtlCol="0">
            <a:spAutoFit/>
          </a:bodyPr>
          <a:lstStyle/>
          <a:p>
            <a:pPr>
              <a:lnSpc>
                <a:spcPct val="150000"/>
              </a:lnSpc>
            </a:pPr>
            <a:r>
              <a:rPr kumimoji="1" lang="en-US" altLang="zh-CN" sz="2400" b="1" dirty="0">
                <a:latin typeface="微软雅黑" panose="020B0503020204020204" pitchFamily="34" charset="-122"/>
                <a:ea typeface="微软雅黑" panose="020B0503020204020204" pitchFamily="34" charset="-122"/>
                <a:cs typeface="Arial" panose="020B0604020202020204" pitchFamily="34" charset="0"/>
              </a:rPr>
              <a:t>AIRSAR Data in Flevoland I:</a:t>
            </a:r>
          </a:p>
          <a:p>
            <a:pPr marL="285750" indent="-285750">
              <a:lnSpc>
                <a:spcPct val="150000"/>
              </a:lnSpc>
              <a:buFont typeface="Arial" panose="020B0604020202020204" pitchFamily="34" charset="0"/>
              <a:buChar char="•"/>
            </a:pPr>
            <a:r>
              <a:rPr kumimoji="1" lang="en-US" altLang="zh-CN" sz="2000" b="1" dirty="0">
                <a:latin typeface="微软雅黑" panose="020B0503020204020204" pitchFamily="34" charset="-122"/>
                <a:ea typeface="微软雅黑" panose="020B0503020204020204" pitchFamily="34" charset="-122"/>
                <a:cs typeface="Arial" panose="020B0604020202020204" pitchFamily="34" charset="0"/>
              </a:rPr>
              <a:t>750 × 1024</a:t>
            </a: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像素，</a:t>
            </a:r>
            <a:endParaRPr kumimoji="1" lang="en-US" altLang="zh-CN" sz="2000" b="1"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pP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使用标记样本的</a:t>
            </a:r>
            <a:r>
              <a:rPr kumimoji="1" lang="en-US" altLang="zh-CN" sz="2000" b="1" dirty="0">
                <a:latin typeface="微软雅黑" panose="020B0503020204020204" pitchFamily="34" charset="-122"/>
                <a:ea typeface="微软雅黑" panose="020B0503020204020204" pitchFamily="34" charset="-122"/>
                <a:cs typeface="Arial" panose="020B0604020202020204" pitchFamily="34" charset="0"/>
              </a:rPr>
              <a:t>0.5%</a:t>
            </a:r>
          </a:p>
          <a:p>
            <a:pPr>
              <a:lnSpc>
                <a:spcPct val="150000"/>
              </a:lnSpc>
            </a:pPr>
            <a:r>
              <a:rPr kumimoji="1" lang="en-US" altLang="zh-CN" sz="2400" b="1" dirty="0">
                <a:latin typeface="微软雅黑" panose="020B0503020204020204" pitchFamily="34" charset="-122"/>
                <a:ea typeface="微软雅黑" panose="020B0503020204020204" pitchFamily="34" charset="-122"/>
                <a:cs typeface="Arial" panose="020B0604020202020204" pitchFamily="34" charset="0"/>
              </a:rPr>
              <a:t>AIRSAR Data in Flevoland II:</a:t>
            </a:r>
          </a:p>
          <a:p>
            <a:pPr marL="285750" indent="-285750">
              <a:lnSpc>
                <a:spcPct val="150000"/>
              </a:lnSpc>
              <a:buFont typeface="Arial" panose="020B0604020202020204" pitchFamily="34" charset="0"/>
              <a:buChar char="•"/>
            </a:pPr>
            <a:r>
              <a:rPr kumimoji="1" lang="en-US" altLang="zh-CN" sz="2000" b="1" dirty="0">
                <a:latin typeface="微软雅黑" panose="020B0503020204020204" pitchFamily="34" charset="-122"/>
                <a:ea typeface="微软雅黑" panose="020B0503020204020204" pitchFamily="34" charset="-122"/>
                <a:cs typeface="Arial" panose="020B0604020202020204" pitchFamily="34" charset="0"/>
              </a:rPr>
              <a:t>1279 × 1024</a:t>
            </a: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像素</a:t>
            </a:r>
            <a:endParaRPr kumimoji="1" lang="en-US" altLang="zh-CN" sz="2000" b="1"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pP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使用标记样本的</a:t>
            </a:r>
            <a:r>
              <a:rPr kumimoji="1" lang="en-US" altLang="zh-CN" sz="2000" b="1" dirty="0">
                <a:latin typeface="微软雅黑" panose="020B0503020204020204" pitchFamily="34" charset="-122"/>
                <a:ea typeface="微软雅黑" panose="020B0503020204020204" pitchFamily="34" charset="-122"/>
                <a:cs typeface="Arial" panose="020B0604020202020204" pitchFamily="34" charset="0"/>
              </a:rPr>
              <a:t>0.5%</a:t>
            </a:r>
          </a:p>
          <a:p>
            <a:pPr>
              <a:lnSpc>
                <a:spcPct val="150000"/>
              </a:lnSpc>
            </a:pPr>
            <a:r>
              <a:rPr kumimoji="1" lang="en-US" altLang="zh-CN" sz="2400" b="1" dirty="0">
                <a:latin typeface="微软雅黑" panose="020B0503020204020204" pitchFamily="34" charset="-122"/>
                <a:ea typeface="微软雅黑" panose="020B0503020204020204" pitchFamily="34" charset="-122"/>
                <a:cs typeface="Arial" panose="020B0604020202020204" pitchFamily="34" charset="0"/>
              </a:rPr>
              <a:t>GF-3 Data in Hulunbeir</a:t>
            </a:r>
            <a:r>
              <a:rPr kumimoji="1" lang="zh-CN" altLang="en-US" sz="2400" b="1" dirty="0">
                <a:latin typeface="微软雅黑" panose="020B0503020204020204" pitchFamily="34" charset="-122"/>
                <a:ea typeface="微软雅黑" panose="020B0503020204020204" pitchFamily="34" charset="-122"/>
                <a:cs typeface="Arial" panose="020B0604020202020204" pitchFamily="34" charset="0"/>
              </a:rPr>
              <a:t>：</a:t>
            </a:r>
            <a:endParaRPr kumimoji="1" lang="en-US" altLang="zh-CN" sz="2400" b="1"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pPr>
            <a:r>
              <a:rPr kumimoji="1" lang="en-US" altLang="zh-CN" sz="2000" b="1" dirty="0">
                <a:latin typeface="微软雅黑" panose="020B0503020204020204" pitchFamily="34" charset="-122"/>
                <a:ea typeface="微软雅黑" panose="020B0503020204020204" pitchFamily="34" charset="-122"/>
                <a:cs typeface="Arial" panose="020B0604020202020204" pitchFamily="34" charset="0"/>
              </a:rPr>
              <a:t>1147 × 1256</a:t>
            </a: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像素</a:t>
            </a:r>
            <a:endParaRPr kumimoji="1" lang="en-US" altLang="zh-CN" sz="2000" b="1"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pP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使用标记样本的</a:t>
            </a:r>
            <a:r>
              <a:rPr kumimoji="1" lang="en-US" altLang="zh-CN" sz="2000" b="1" dirty="0">
                <a:latin typeface="微软雅黑" panose="020B0503020204020204" pitchFamily="34" charset="-122"/>
                <a:ea typeface="微软雅黑" panose="020B0503020204020204" pitchFamily="34" charset="-122"/>
                <a:cs typeface="Arial" panose="020B0604020202020204" pitchFamily="34" charset="0"/>
              </a:rPr>
              <a:t>0.1%</a:t>
            </a:r>
          </a:p>
        </p:txBody>
      </p:sp>
      <p:pic>
        <p:nvPicPr>
          <p:cNvPr id="6" name="图片 5">
            <a:extLst>
              <a:ext uri="{FF2B5EF4-FFF2-40B4-BE49-F238E27FC236}">
                <a16:creationId xmlns:a16="http://schemas.microsoft.com/office/drawing/2014/main" id="{8F8CBA89-B34B-46DF-8764-0073D1DE02F1}"/>
              </a:ext>
            </a:extLst>
          </p:cNvPr>
          <p:cNvPicPr>
            <a:picLocks noChangeAspect="1"/>
          </p:cNvPicPr>
          <p:nvPr/>
        </p:nvPicPr>
        <p:blipFill>
          <a:blip r:embed="rId3"/>
          <a:stretch>
            <a:fillRect/>
          </a:stretch>
        </p:blipFill>
        <p:spPr>
          <a:xfrm>
            <a:off x="7066096" y="910726"/>
            <a:ext cx="1505027" cy="2806844"/>
          </a:xfrm>
          <a:prstGeom prst="rect">
            <a:avLst/>
          </a:prstGeom>
        </p:spPr>
      </p:pic>
      <p:cxnSp>
        <p:nvCxnSpPr>
          <p:cNvPr id="8" name="直接箭头连接符 7">
            <a:extLst>
              <a:ext uri="{FF2B5EF4-FFF2-40B4-BE49-F238E27FC236}">
                <a16:creationId xmlns:a16="http://schemas.microsoft.com/office/drawing/2014/main" id="{AE667569-CF85-40F1-87CD-581443CABE4D}"/>
              </a:ext>
            </a:extLst>
          </p:cNvPr>
          <p:cNvCxnSpPr/>
          <p:nvPr/>
        </p:nvCxnSpPr>
        <p:spPr>
          <a:xfrm>
            <a:off x="5352557" y="1999881"/>
            <a:ext cx="14022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0" name="图片 9">
            <a:extLst>
              <a:ext uri="{FF2B5EF4-FFF2-40B4-BE49-F238E27FC236}">
                <a16:creationId xmlns:a16="http://schemas.microsoft.com/office/drawing/2014/main" id="{56B706E3-5DAD-4950-B496-F11D4D9CDF2E}"/>
              </a:ext>
            </a:extLst>
          </p:cNvPr>
          <p:cNvPicPr>
            <a:picLocks noChangeAspect="1"/>
          </p:cNvPicPr>
          <p:nvPr/>
        </p:nvPicPr>
        <p:blipFill>
          <a:blip r:embed="rId4"/>
          <a:stretch>
            <a:fillRect/>
          </a:stretch>
        </p:blipFill>
        <p:spPr>
          <a:xfrm>
            <a:off x="9142201" y="2491957"/>
            <a:ext cx="1435174" cy="2451226"/>
          </a:xfrm>
          <a:prstGeom prst="rect">
            <a:avLst/>
          </a:prstGeom>
        </p:spPr>
      </p:pic>
      <p:cxnSp>
        <p:nvCxnSpPr>
          <p:cNvPr id="12" name="直接箭头连接符 11">
            <a:extLst>
              <a:ext uri="{FF2B5EF4-FFF2-40B4-BE49-F238E27FC236}">
                <a16:creationId xmlns:a16="http://schemas.microsoft.com/office/drawing/2014/main" id="{23D3FF99-C5C0-437F-A195-D28052CB661F}"/>
              </a:ext>
            </a:extLst>
          </p:cNvPr>
          <p:cNvCxnSpPr/>
          <p:nvPr/>
        </p:nvCxnSpPr>
        <p:spPr>
          <a:xfrm>
            <a:off x="5391370" y="4052857"/>
            <a:ext cx="36733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8" name="图片 17">
            <a:extLst>
              <a:ext uri="{FF2B5EF4-FFF2-40B4-BE49-F238E27FC236}">
                <a16:creationId xmlns:a16="http://schemas.microsoft.com/office/drawing/2014/main" id="{CC30FA62-A13D-476D-9B19-99852025FEEB}"/>
              </a:ext>
            </a:extLst>
          </p:cNvPr>
          <p:cNvPicPr>
            <a:picLocks noChangeAspect="1"/>
          </p:cNvPicPr>
          <p:nvPr/>
        </p:nvPicPr>
        <p:blipFill>
          <a:blip r:embed="rId5"/>
          <a:stretch>
            <a:fillRect/>
          </a:stretch>
        </p:blipFill>
        <p:spPr>
          <a:xfrm>
            <a:off x="6367560" y="4388145"/>
            <a:ext cx="1397072" cy="1632034"/>
          </a:xfrm>
          <a:prstGeom prst="rect">
            <a:avLst/>
          </a:prstGeom>
        </p:spPr>
      </p:pic>
      <p:cxnSp>
        <p:nvCxnSpPr>
          <p:cNvPr id="20" name="直接箭头连接符 19">
            <a:extLst>
              <a:ext uri="{FF2B5EF4-FFF2-40B4-BE49-F238E27FC236}">
                <a16:creationId xmlns:a16="http://schemas.microsoft.com/office/drawing/2014/main" id="{D6ABB6CC-D46A-4DD8-9E93-A9FB2717F45F}"/>
              </a:ext>
            </a:extLst>
          </p:cNvPr>
          <p:cNvCxnSpPr/>
          <p:nvPr/>
        </p:nvCxnSpPr>
        <p:spPr>
          <a:xfrm>
            <a:off x="4796175" y="5043948"/>
            <a:ext cx="143354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44658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3FE8306-9687-4941-B1D1-2D07FEFB4162}"/>
              </a:ext>
            </a:extLst>
          </p:cNvPr>
          <p:cNvSpPr>
            <a:spLocks noGrp="1"/>
          </p:cNvSpPr>
          <p:nvPr>
            <p:ph type="sldNum" sz="quarter" idx="12"/>
          </p:nvPr>
        </p:nvSpPr>
        <p:spPr/>
        <p:txBody>
          <a:bodyPr/>
          <a:lstStyle/>
          <a:p>
            <a:fld id="{72A5E12F-523A-4D75-95A2-779F57F5D9E2}" type="slidenum">
              <a:rPr lang="zh-CN" altLang="en-US" smtClean="0"/>
              <a:pPr/>
              <a:t>18</a:t>
            </a:fld>
            <a:endParaRPr lang="zh-CN" altLang="en-US"/>
          </a:p>
        </p:txBody>
      </p:sp>
      <p:sp>
        <p:nvSpPr>
          <p:cNvPr id="3" name="文本占位符 2">
            <a:extLst>
              <a:ext uri="{FF2B5EF4-FFF2-40B4-BE49-F238E27FC236}">
                <a16:creationId xmlns:a16="http://schemas.microsoft.com/office/drawing/2014/main" id="{66659B1A-4781-4FBC-97EA-F4778FBEF545}"/>
              </a:ext>
            </a:extLst>
          </p:cNvPr>
          <p:cNvSpPr>
            <a:spLocks noGrp="1"/>
          </p:cNvSpPr>
          <p:nvPr>
            <p:ph type="body" sz="quarter" idx="13"/>
          </p:nvPr>
        </p:nvSpPr>
        <p:spPr/>
        <p:txBody>
          <a:bodyPr/>
          <a:lstStyle/>
          <a:p>
            <a:r>
              <a:rPr lang="en-US" altLang="zh-CN"/>
              <a:t>Compared Methods</a:t>
            </a:r>
            <a:endParaRPr lang="zh-CN" altLang="en-US"/>
          </a:p>
        </p:txBody>
      </p:sp>
      <p:sp>
        <p:nvSpPr>
          <p:cNvPr id="4" name="文本框 3">
            <a:extLst>
              <a:ext uri="{FF2B5EF4-FFF2-40B4-BE49-F238E27FC236}">
                <a16:creationId xmlns:a16="http://schemas.microsoft.com/office/drawing/2014/main" id="{CC385553-227C-48B7-9245-94A4858287D9}"/>
              </a:ext>
            </a:extLst>
          </p:cNvPr>
          <p:cNvSpPr txBox="1"/>
          <p:nvPr/>
        </p:nvSpPr>
        <p:spPr>
          <a:xfrm>
            <a:off x="507344" y="1616423"/>
            <a:ext cx="10513209" cy="424731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 </a:t>
            </a:r>
            <a:r>
              <a:rPr lang="en-US" altLang="zh-CN" b="1" dirty="0">
                <a:latin typeface="Times New Roman" panose="02020603050405020304" pitchFamily="18" charset="0"/>
                <a:cs typeface="Times New Roman" panose="02020603050405020304" pitchFamily="18" charset="0"/>
              </a:rPr>
              <a:t>CNN-9</a:t>
            </a:r>
            <a:r>
              <a:rPr lang="en-US" altLang="zh-CN" dirty="0">
                <a:latin typeface="Times New Roman" panose="02020603050405020304" pitchFamily="18" charset="0"/>
                <a:cs typeface="Times New Roman" panose="02020603050405020304" pitchFamily="18" charset="0"/>
              </a:rPr>
              <a:t> indicates that the number of neighborhood pixels is 9.</a:t>
            </a:r>
          </a:p>
          <a:p>
            <a:pPr marL="342900" indent="-342900">
              <a:buAutoNum type="arabicParenR"/>
            </a:pPr>
            <a:endParaRPr lang="en-US" altLang="zh-CN" dirty="0">
              <a:latin typeface="Times New Roman" panose="02020603050405020304" pitchFamily="18" charset="0"/>
              <a:cs typeface="Times New Roman" panose="02020603050405020304" pitchFamily="18" charset="0"/>
            </a:endParaRPr>
          </a:p>
          <a:p>
            <a:pPr marL="342900" indent="-342900">
              <a:buAutoNum type="arabicParenR"/>
            </a:pP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 </a:t>
            </a:r>
            <a:r>
              <a:rPr lang="en-US" altLang="zh-CN" b="1" dirty="0">
                <a:latin typeface="Times New Roman" panose="02020603050405020304" pitchFamily="18" charset="0"/>
                <a:cs typeface="Times New Roman" panose="02020603050405020304" pitchFamily="18" charset="0"/>
              </a:rPr>
              <a:t>CNN</a:t>
            </a:r>
            <a:r>
              <a:rPr lang="en-US" altLang="zh-CN" dirty="0">
                <a:latin typeface="Times New Roman" panose="02020603050405020304" pitchFamily="18" charset="0"/>
                <a:cs typeface="Times New Roman" panose="02020603050405020304" pitchFamily="18" charset="0"/>
              </a:rPr>
              <a:t> indicates that the number of neighborhood pixels is 5.</a:t>
            </a: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3) </a:t>
            </a:r>
            <a:r>
              <a:rPr lang="en-US" altLang="zh-CN" b="1" dirty="0">
                <a:latin typeface="Times New Roman" panose="02020603050405020304" pitchFamily="18" charset="0"/>
                <a:cs typeface="Times New Roman" panose="02020603050405020304" pitchFamily="18" charset="0"/>
              </a:rPr>
              <a:t>RNPB-CNN</a:t>
            </a:r>
            <a:r>
              <a:rPr lang="en-US" altLang="zh-CN" dirty="0">
                <a:latin typeface="Times New Roman" panose="02020603050405020304" pitchFamily="18" charset="0"/>
                <a:cs typeface="Times New Roman" panose="02020603050405020304" pitchFamily="18" charset="0"/>
              </a:rPr>
              <a:t> means that the training samples in the CNN method are augmented by the RNPB method.</a:t>
            </a: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4) </a:t>
            </a:r>
            <a:r>
              <a:rPr lang="en-US" altLang="zh-CN" b="1" dirty="0">
                <a:latin typeface="Times New Roman" panose="02020603050405020304" pitchFamily="18" charset="0"/>
                <a:cs typeface="Times New Roman" panose="02020603050405020304" pitchFamily="18" charset="0"/>
              </a:rPr>
              <a:t>LSTM</a:t>
            </a:r>
            <a:r>
              <a:rPr lang="en-US" altLang="zh-CN" dirty="0">
                <a:latin typeface="Times New Roman" panose="02020603050405020304" pitchFamily="18" charset="0"/>
                <a:cs typeface="Times New Roman" panose="02020603050405020304" pitchFamily="18" charset="0"/>
              </a:rPr>
              <a:t> represents the standard LSTM network part of the proposed method.</a:t>
            </a: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5) </a:t>
            </a:r>
            <a:r>
              <a:rPr lang="en-US" altLang="zh-CN" b="1" dirty="0">
                <a:latin typeface="Times New Roman" panose="02020603050405020304" pitchFamily="18" charset="0"/>
                <a:cs typeface="Times New Roman" panose="02020603050405020304" pitchFamily="18" charset="0"/>
              </a:rPr>
              <a:t>RNPB-LSTM</a:t>
            </a:r>
            <a:r>
              <a:rPr lang="en-US" altLang="zh-CN" dirty="0">
                <a:latin typeface="Times New Roman" panose="02020603050405020304" pitchFamily="18" charset="0"/>
                <a:cs typeface="Times New Roman" panose="02020603050405020304" pitchFamily="18" charset="0"/>
              </a:rPr>
              <a:t> means that the training samples are increased by the RNPB method on the basis of LSTM.</a:t>
            </a:r>
          </a:p>
          <a:p>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2E41BEDA-55FB-4FF9-AD3B-7D45495004B4}"/>
              </a:ext>
            </a:extLst>
          </p:cNvPr>
          <p:cNvPicPr>
            <a:picLocks noChangeAspect="1"/>
          </p:cNvPicPr>
          <p:nvPr/>
        </p:nvPicPr>
        <p:blipFill>
          <a:blip r:embed="rId3"/>
          <a:stretch>
            <a:fillRect/>
          </a:stretch>
        </p:blipFill>
        <p:spPr>
          <a:xfrm>
            <a:off x="6855341" y="1038877"/>
            <a:ext cx="1254230" cy="1057488"/>
          </a:xfrm>
          <a:prstGeom prst="rect">
            <a:avLst/>
          </a:prstGeom>
        </p:spPr>
      </p:pic>
      <p:pic>
        <p:nvPicPr>
          <p:cNvPr id="20" name="图片 19">
            <a:extLst>
              <a:ext uri="{FF2B5EF4-FFF2-40B4-BE49-F238E27FC236}">
                <a16:creationId xmlns:a16="http://schemas.microsoft.com/office/drawing/2014/main" id="{422D115E-9926-41F5-AEA5-4FCB19E0FBAA}"/>
              </a:ext>
            </a:extLst>
          </p:cNvPr>
          <p:cNvPicPr>
            <a:picLocks noChangeAspect="1"/>
          </p:cNvPicPr>
          <p:nvPr/>
        </p:nvPicPr>
        <p:blipFill>
          <a:blip r:embed="rId4"/>
          <a:stretch>
            <a:fillRect/>
          </a:stretch>
        </p:blipFill>
        <p:spPr>
          <a:xfrm>
            <a:off x="6879757" y="2189708"/>
            <a:ext cx="1229814" cy="1045689"/>
          </a:xfrm>
          <a:prstGeom prst="rect">
            <a:avLst/>
          </a:prstGeom>
        </p:spPr>
      </p:pic>
      <p:sp>
        <p:nvSpPr>
          <p:cNvPr id="21" name="文本框 20">
            <a:extLst>
              <a:ext uri="{FF2B5EF4-FFF2-40B4-BE49-F238E27FC236}">
                <a16:creationId xmlns:a16="http://schemas.microsoft.com/office/drawing/2014/main" id="{B2387FB8-6C4D-497C-BF32-239C30D2D3E6}"/>
              </a:ext>
            </a:extLst>
          </p:cNvPr>
          <p:cNvSpPr txBox="1"/>
          <p:nvPr/>
        </p:nvSpPr>
        <p:spPr>
          <a:xfrm>
            <a:off x="507344" y="6037701"/>
            <a:ext cx="4383221" cy="369332"/>
          </a:xfrm>
          <a:prstGeom prst="rect">
            <a:avLst/>
          </a:prstGeom>
          <a:noFill/>
        </p:spPr>
        <p:txBody>
          <a:bodyPr wrap="square" rtlCol="0">
            <a:spAutoFit/>
          </a:bodyPr>
          <a:lstStyle/>
          <a:p>
            <a:r>
              <a:rPr lang="en-US" altLang="zh-CN" dirty="0"/>
              <a:t>Proposed method: </a:t>
            </a:r>
            <a:r>
              <a:rPr lang="en-US" altLang="zh-CN" b="1" dirty="0">
                <a:latin typeface="Times New Roman" panose="02020603050405020304" pitchFamily="18" charset="0"/>
                <a:cs typeface="Times New Roman" panose="02020603050405020304" pitchFamily="18" charset="0"/>
              </a:rPr>
              <a:t>RNPB-LSTM-CRF</a:t>
            </a:r>
            <a:endParaRPr lang="zh-CN" altLang="en-US" dirty="0"/>
          </a:p>
        </p:txBody>
      </p:sp>
    </p:spTree>
    <p:extLst>
      <p:ext uri="{BB962C8B-B14F-4D97-AF65-F5344CB8AC3E}">
        <p14:creationId xmlns:p14="http://schemas.microsoft.com/office/powerpoint/2010/main" val="1573831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3FE8306-9687-4941-B1D1-2D07FEFB4162}"/>
              </a:ext>
            </a:extLst>
          </p:cNvPr>
          <p:cNvSpPr>
            <a:spLocks noGrp="1"/>
          </p:cNvSpPr>
          <p:nvPr>
            <p:ph type="sldNum" sz="quarter" idx="12"/>
          </p:nvPr>
        </p:nvSpPr>
        <p:spPr/>
        <p:txBody>
          <a:bodyPr/>
          <a:lstStyle/>
          <a:p>
            <a:fld id="{72A5E12F-523A-4D75-95A2-779F57F5D9E2}" type="slidenum">
              <a:rPr lang="zh-CN" altLang="en-US" smtClean="0"/>
              <a:pPr/>
              <a:t>19</a:t>
            </a:fld>
            <a:endParaRPr lang="zh-CN" altLang="en-US"/>
          </a:p>
        </p:txBody>
      </p:sp>
      <p:sp>
        <p:nvSpPr>
          <p:cNvPr id="3" name="文本占位符 2">
            <a:extLst>
              <a:ext uri="{FF2B5EF4-FFF2-40B4-BE49-F238E27FC236}">
                <a16:creationId xmlns:a16="http://schemas.microsoft.com/office/drawing/2014/main" id="{66659B1A-4781-4FBC-97EA-F4778FBEF545}"/>
              </a:ext>
            </a:extLst>
          </p:cNvPr>
          <p:cNvSpPr>
            <a:spLocks noGrp="1"/>
          </p:cNvSpPr>
          <p:nvPr>
            <p:ph type="body" sz="quarter" idx="13"/>
          </p:nvPr>
        </p:nvSpPr>
        <p:spPr/>
        <p:txBody>
          <a:bodyPr/>
          <a:lstStyle/>
          <a:p>
            <a:r>
              <a:rPr lang="en-US" altLang="zh-CN" dirty="0"/>
              <a:t>Evaluation</a:t>
            </a:r>
            <a:endParaRPr lang="zh-CN" altLang="en-US" dirty="0"/>
          </a:p>
        </p:txBody>
      </p:sp>
      <p:pic>
        <p:nvPicPr>
          <p:cNvPr id="6" name="图片 5">
            <a:extLst>
              <a:ext uri="{FF2B5EF4-FFF2-40B4-BE49-F238E27FC236}">
                <a16:creationId xmlns:a16="http://schemas.microsoft.com/office/drawing/2014/main" id="{14FCF435-09BE-4F3B-BCCC-D3C315EDA8CB}"/>
              </a:ext>
            </a:extLst>
          </p:cNvPr>
          <p:cNvPicPr>
            <a:picLocks noChangeAspect="1"/>
          </p:cNvPicPr>
          <p:nvPr/>
        </p:nvPicPr>
        <p:blipFill>
          <a:blip r:embed="rId3"/>
          <a:stretch>
            <a:fillRect/>
          </a:stretch>
        </p:blipFill>
        <p:spPr>
          <a:xfrm>
            <a:off x="84637" y="1611922"/>
            <a:ext cx="3838434" cy="3464826"/>
          </a:xfrm>
          <a:prstGeom prst="rect">
            <a:avLst/>
          </a:prstGeom>
        </p:spPr>
      </p:pic>
      <p:pic>
        <p:nvPicPr>
          <p:cNvPr id="11" name="图片 10">
            <a:extLst>
              <a:ext uri="{FF2B5EF4-FFF2-40B4-BE49-F238E27FC236}">
                <a16:creationId xmlns:a16="http://schemas.microsoft.com/office/drawing/2014/main" id="{BA697CF6-5F27-4616-8C33-E4B1A62DB0CD}"/>
              </a:ext>
            </a:extLst>
          </p:cNvPr>
          <p:cNvPicPr>
            <a:picLocks noChangeAspect="1"/>
          </p:cNvPicPr>
          <p:nvPr/>
        </p:nvPicPr>
        <p:blipFill>
          <a:blip r:embed="rId4"/>
          <a:stretch>
            <a:fillRect/>
          </a:stretch>
        </p:blipFill>
        <p:spPr>
          <a:xfrm>
            <a:off x="4020742" y="1808156"/>
            <a:ext cx="3813357" cy="3268592"/>
          </a:xfrm>
          <a:prstGeom prst="rect">
            <a:avLst/>
          </a:prstGeom>
        </p:spPr>
      </p:pic>
      <p:pic>
        <p:nvPicPr>
          <p:cNvPr id="13" name="图片 12">
            <a:extLst>
              <a:ext uri="{FF2B5EF4-FFF2-40B4-BE49-F238E27FC236}">
                <a16:creationId xmlns:a16="http://schemas.microsoft.com/office/drawing/2014/main" id="{EC9F606E-6CC8-4E9D-802A-41F4867EC717}"/>
              </a:ext>
            </a:extLst>
          </p:cNvPr>
          <p:cNvPicPr>
            <a:picLocks noChangeAspect="1"/>
          </p:cNvPicPr>
          <p:nvPr/>
        </p:nvPicPr>
        <p:blipFill>
          <a:blip r:embed="rId5"/>
          <a:stretch>
            <a:fillRect/>
          </a:stretch>
        </p:blipFill>
        <p:spPr>
          <a:xfrm>
            <a:off x="7758882" y="2163576"/>
            <a:ext cx="4274211" cy="2557751"/>
          </a:xfrm>
          <a:prstGeom prst="rect">
            <a:avLst/>
          </a:prstGeom>
        </p:spPr>
      </p:pic>
      <p:sp>
        <p:nvSpPr>
          <p:cNvPr id="14" name="文本框 13">
            <a:extLst>
              <a:ext uri="{FF2B5EF4-FFF2-40B4-BE49-F238E27FC236}">
                <a16:creationId xmlns:a16="http://schemas.microsoft.com/office/drawing/2014/main" id="{4B23C178-64F4-436F-B0B6-340CEE000FB2}"/>
              </a:ext>
            </a:extLst>
          </p:cNvPr>
          <p:cNvSpPr txBox="1"/>
          <p:nvPr/>
        </p:nvSpPr>
        <p:spPr>
          <a:xfrm>
            <a:off x="770888" y="5315322"/>
            <a:ext cx="2300749" cy="338554"/>
          </a:xfrm>
          <a:prstGeom prst="rect">
            <a:avLst/>
          </a:prstGeom>
          <a:noFill/>
        </p:spPr>
        <p:txBody>
          <a:bodyPr wrap="square" rtlCol="0">
            <a:spAutoFit/>
          </a:bodyPr>
          <a:lstStyle/>
          <a:p>
            <a:pPr algn="ctr"/>
            <a:r>
              <a:rPr lang="zh-CN" altLang="en-US" sz="1600" dirty="0"/>
              <a:t>在数据集</a:t>
            </a:r>
            <a:r>
              <a:rPr lang="en-US" altLang="zh-CN" sz="1600" dirty="0"/>
              <a:t>1</a:t>
            </a:r>
            <a:r>
              <a:rPr lang="zh-CN" altLang="en-US" sz="1600" dirty="0"/>
              <a:t>上的表现</a:t>
            </a:r>
          </a:p>
        </p:txBody>
      </p:sp>
      <p:sp>
        <p:nvSpPr>
          <p:cNvPr id="15" name="文本框 14">
            <a:extLst>
              <a:ext uri="{FF2B5EF4-FFF2-40B4-BE49-F238E27FC236}">
                <a16:creationId xmlns:a16="http://schemas.microsoft.com/office/drawing/2014/main" id="{B84BE240-E578-418F-8CDD-CB39851110AE}"/>
              </a:ext>
            </a:extLst>
          </p:cNvPr>
          <p:cNvSpPr txBox="1"/>
          <p:nvPr/>
        </p:nvSpPr>
        <p:spPr>
          <a:xfrm>
            <a:off x="4716573" y="5315322"/>
            <a:ext cx="2300749" cy="338554"/>
          </a:xfrm>
          <a:prstGeom prst="rect">
            <a:avLst/>
          </a:prstGeom>
          <a:noFill/>
        </p:spPr>
        <p:txBody>
          <a:bodyPr wrap="square" rtlCol="0">
            <a:spAutoFit/>
          </a:bodyPr>
          <a:lstStyle/>
          <a:p>
            <a:pPr algn="ctr"/>
            <a:r>
              <a:rPr lang="zh-CN" altLang="en-US" sz="1600" dirty="0"/>
              <a:t>在数据集</a:t>
            </a:r>
            <a:r>
              <a:rPr lang="en-US" altLang="zh-CN" sz="1600" dirty="0"/>
              <a:t>2</a:t>
            </a:r>
            <a:r>
              <a:rPr lang="zh-CN" altLang="en-US" sz="1600" dirty="0"/>
              <a:t>上的表现</a:t>
            </a:r>
          </a:p>
        </p:txBody>
      </p:sp>
      <p:sp>
        <p:nvSpPr>
          <p:cNvPr id="16" name="文本框 15">
            <a:extLst>
              <a:ext uri="{FF2B5EF4-FFF2-40B4-BE49-F238E27FC236}">
                <a16:creationId xmlns:a16="http://schemas.microsoft.com/office/drawing/2014/main" id="{24D91000-FDCC-4866-AECD-6A5BE7A70F40}"/>
              </a:ext>
            </a:extLst>
          </p:cNvPr>
          <p:cNvSpPr txBox="1"/>
          <p:nvPr/>
        </p:nvSpPr>
        <p:spPr>
          <a:xfrm>
            <a:off x="9182385" y="5237648"/>
            <a:ext cx="2300749" cy="338554"/>
          </a:xfrm>
          <a:prstGeom prst="rect">
            <a:avLst/>
          </a:prstGeom>
          <a:noFill/>
        </p:spPr>
        <p:txBody>
          <a:bodyPr wrap="square" rtlCol="0">
            <a:spAutoFit/>
          </a:bodyPr>
          <a:lstStyle/>
          <a:p>
            <a:pPr algn="ctr"/>
            <a:r>
              <a:rPr lang="zh-CN" altLang="en-US" sz="1600" dirty="0"/>
              <a:t>在数据集</a:t>
            </a:r>
            <a:r>
              <a:rPr lang="en-US" altLang="zh-CN" sz="1600" dirty="0"/>
              <a:t>3</a:t>
            </a:r>
            <a:r>
              <a:rPr lang="zh-CN" altLang="en-US" sz="1600" dirty="0"/>
              <a:t>上的表现</a:t>
            </a:r>
          </a:p>
        </p:txBody>
      </p:sp>
    </p:spTree>
    <p:extLst>
      <p:ext uri="{BB962C8B-B14F-4D97-AF65-F5344CB8AC3E}">
        <p14:creationId xmlns:p14="http://schemas.microsoft.com/office/powerpoint/2010/main" val="1889714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8D95ED5-0333-4ACC-93EB-3B0403235EEE}"/>
              </a:ext>
            </a:extLst>
          </p:cNvPr>
          <p:cNvGrpSpPr/>
          <p:nvPr/>
        </p:nvGrpSpPr>
        <p:grpSpPr>
          <a:xfrm>
            <a:off x="3655902" y="1775113"/>
            <a:ext cx="4880195" cy="3611202"/>
            <a:chOff x="3655902" y="1775113"/>
            <a:chExt cx="4880195" cy="3611202"/>
          </a:xfrm>
        </p:grpSpPr>
        <p:grpSp>
          <p:nvGrpSpPr>
            <p:cNvPr id="40" name="组合 39">
              <a:extLst>
                <a:ext uri="{FF2B5EF4-FFF2-40B4-BE49-F238E27FC236}">
                  <a16:creationId xmlns:a16="http://schemas.microsoft.com/office/drawing/2014/main" id="{D51BD3CD-495D-442E-B42E-632B1C21B831}"/>
                </a:ext>
              </a:extLst>
            </p:cNvPr>
            <p:cNvGrpSpPr/>
            <p:nvPr/>
          </p:nvGrpSpPr>
          <p:grpSpPr>
            <a:xfrm>
              <a:off x="3655902" y="1775113"/>
              <a:ext cx="4880195" cy="553054"/>
              <a:chOff x="3655902" y="1765588"/>
              <a:chExt cx="4880195" cy="553054"/>
            </a:xfrm>
          </p:grpSpPr>
          <p:grpSp>
            <p:nvGrpSpPr>
              <p:cNvPr id="30" name="Google Shape;863;p65">
                <a:extLst>
                  <a:ext uri="{FF2B5EF4-FFF2-40B4-BE49-F238E27FC236}">
                    <a16:creationId xmlns:a16="http://schemas.microsoft.com/office/drawing/2014/main" id="{0C5BD5F4-47B1-43D4-B631-6CC25BF0AED8}"/>
                  </a:ext>
                </a:extLst>
              </p:cNvPr>
              <p:cNvGrpSpPr>
                <a:grpSpLocks noChangeAspect="1"/>
              </p:cNvGrpSpPr>
              <p:nvPr/>
            </p:nvGrpSpPr>
            <p:grpSpPr>
              <a:xfrm>
                <a:off x="3655902" y="1952115"/>
                <a:ext cx="190147" cy="180000"/>
                <a:chOff x="4660325" y="1866850"/>
                <a:chExt cx="68350" cy="58100"/>
              </a:xfrm>
            </p:grpSpPr>
            <p:sp>
              <p:nvSpPr>
                <p:cNvPr id="34" name="Google Shape;864;p65">
                  <a:extLst>
                    <a:ext uri="{FF2B5EF4-FFF2-40B4-BE49-F238E27FC236}">
                      <a16:creationId xmlns:a16="http://schemas.microsoft.com/office/drawing/2014/main" id="{83DA97AF-7353-4BFC-B78A-A2DD0D10E045}"/>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 name="Google Shape;865;p65">
                  <a:extLst>
                    <a:ext uri="{FF2B5EF4-FFF2-40B4-BE49-F238E27FC236}">
                      <a16:creationId xmlns:a16="http://schemas.microsoft.com/office/drawing/2014/main" id="{7408218B-B1F3-4A04-ACCF-F4EEE5EFFCB4}"/>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1" name="Google Shape;863;p65">
                <a:extLst>
                  <a:ext uri="{FF2B5EF4-FFF2-40B4-BE49-F238E27FC236}">
                    <a16:creationId xmlns:a16="http://schemas.microsoft.com/office/drawing/2014/main" id="{3A398AE0-A1C6-4B72-9661-85E4992C3445}"/>
                  </a:ext>
                </a:extLst>
              </p:cNvPr>
              <p:cNvGrpSpPr>
                <a:grpSpLocks noChangeAspect="1"/>
              </p:cNvGrpSpPr>
              <p:nvPr/>
            </p:nvGrpSpPr>
            <p:grpSpPr>
              <a:xfrm flipH="1">
                <a:off x="8345950" y="1952115"/>
                <a:ext cx="190147" cy="180000"/>
                <a:chOff x="4660325" y="1866850"/>
                <a:chExt cx="68350" cy="58100"/>
              </a:xfrm>
            </p:grpSpPr>
            <p:sp>
              <p:nvSpPr>
                <p:cNvPr id="32" name="Google Shape;864;p65">
                  <a:extLst>
                    <a:ext uri="{FF2B5EF4-FFF2-40B4-BE49-F238E27FC236}">
                      <a16:creationId xmlns:a16="http://schemas.microsoft.com/office/drawing/2014/main" id="{8BFFC187-05B0-4B83-A608-FE048CD4E5D3}"/>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 name="Google Shape;865;p65">
                  <a:extLst>
                    <a:ext uri="{FF2B5EF4-FFF2-40B4-BE49-F238E27FC236}">
                      <a16:creationId xmlns:a16="http://schemas.microsoft.com/office/drawing/2014/main" id="{33F554B8-DDF4-415D-8ED7-D7F027771C8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2" name="矩形: 圆角 1">
                <a:extLst>
                  <a:ext uri="{FF2B5EF4-FFF2-40B4-BE49-F238E27FC236}">
                    <a16:creationId xmlns:a16="http://schemas.microsoft.com/office/drawing/2014/main" id="{AB4277B2-F5E6-41E8-93FF-2620DC02A6F2}"/>
                  </a:ext>
                </a:extLst>
              </p:cNvPr>
              <p:cNvSpPr/>
              <p:nvPr/>
            </p:nvSpPr>
            <p:spPr>
              <a:xfrm>
                <a:off x="4029582" y="1765588"/>
                <a:ext cx="4132835" cy="553054"/>
              </a:xfrm>
              <a:prstGeom prst="roundRect">
                <a:avLst>
                  <a:gd name="adj" fmla="val 17699"/>
                </a:avLst>
              </a:prstGeom>
              <a:noFill/>
              <a:ln w="28575">
                <a:solidFill>
                  <a:srgbClr val="9BAA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rgbClr val="384331"/>
                    </a:solidFill>
                    <a:latin typeface="微软雅黑" panose="020B0503020204020204" pitchFamily="34" charset="-122"/>
                    <a:ea typeface="微软雅黑" panose="020B0503020204020204" pitchFamily="34" charset="-122"/>
                    <a:cs typeface="+mn-ea"/>
                  </a:rPr>
                  <a:t>研究背</a:t>
                </a:r>
                <a:r>
                  <a:rPr lang="zh-CN" altLang="en-US" sz="2800" b="1" dirty="0">
                    <a:solidFill>
                      <a:srgbClr val="384331"/>
                    </a:solidFill>
                    <a:latin typeface="微软雅黑" panose="020B0503020204020204" pitchFamily="34" charset="-122"/>
                    <a:ea typeface="微软雅黑" panose="020B0503020204020204" pitchFamily="34" charset="-122"/>
                    <a:cs typeface="+mn-ea"/>
                  </a:rPr>
                  <a:t>景</a:t>
                </a:r>
              </a:p>
            </p:txBody>
          </p:sp>
        </p:grpSp>
        <p:grpSp>
          <p:nvGrpSpPr>
            <p:cNvPr id="41" name="组合 40">
              <a:extLst>
                <a:ext uri="{FF2B5EF4-FFF2-40B4-BE49-F238E27FC236}">
                  <a16:creationId xmlns:a16="http://schemas.microsoft.com/office/drawing/2014/main" id="{93A06545-1BDB-4BEB-8B0D-C48FF5102746}"/>
                </a:ext>
              </a:extLst>
            </p:cNvPr>
            <p:cNvGrpSpPr/>
            <p:nvPr/>
          </p:nvGrpSpPr>
          <p:grpSpPr>
            <a:xfrm>
              <a:off x="3655902" y="4833261"/>
              <a:ext cx="4880195" cy="553054"/>
              <a:chOff x="3655902" y="1765588"/>
              <a:chExt cx="4880195" cy="553054"/>
            </a:xfrm>
            <a:solidFill>
              <a:schemeClr val="bg1">
                <a:lumMod val="65000"/>
                <a:alpha val="50000"/>
              </a:schemeClr>
            </a:solidFill>
          </p:grpSpPr>
          <p:grpSp>
            <p:nvGrpSpPr>
              <p:cNvPr id="42" name="Google Shape;863;p65">
                <a:extLst>
                  <a:ext uri="{FF2B5EF4-FFF2-40B4-BE49-F238E27FC236}">
                    <a16:creationId xmlns:a16="http://schemas.microsoft.com/office/drawing/2014/main" id="{062038D8-6C58-4DD7-BFA5-7BC85A3B5B7A}"/>
                  </a:ext>
                </a:extLst>
              </p:cNvPr>
              <p:cNvGrpSpPr>
                <a:grpSpLocks noChangeAspect="1"/>
              </p:cNvGrpSpPr>
              <p:nvPr/>
            </p:nvGrpSpPr>
            <p:grpSpPr>
              <a:xfrm>
                <a:off x="3655902" y="1952115"/>
                <a:ext cx="190147" cy="180000"/>
                <a:chOff x="4660325" y="1866850"/>
                <a:chExt cx="68350" cy="58100"/>
              </a:xfrm>
              <a:grpFill/>
            </p:grpSpPr>
            <p:sp>
              <p:nvSpPr>
                <p:cNvPr id="47" name="Google Shape;864;p65">
                  <a:extLst>
                    <a:ext uri="{FF2B5EF4-FFF2-40B4-BE49-F238E27FC236}">
                      <a16:creationId xmlns:a16="http://schemas.microsoft.com/office/drawing/2014/main" id="{43B58AC1-D484-4BBA-BCB0-8DEFFFF871F6}"/>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48" name="Google Shape;865;p65">
                  <a:extLst>
                    <a:ext uri="{FF2B5EF4-FFF2-40B4-BE49-F238E27FC236}">
                      <a16:creationId xmlns:a16="http://schemas.microsoft.com/office/drawing/2014/main" id="{11EA5E8A-0E15-4F82-BB30-9D673D09D21C}"/>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43" name="Google Shape;863;p65">
                <a:extLst>
                  <a:ext uri="{FF2B5EF4-FFF2-40B4-BE49-F238E27FC236}">
                    <a16:creationId xmlns:a16="http://schemas.microsoft.com/office/drawing/2014/main" id="{6172B4EA-E82D-46A9-A590-261E717E382C}"/>
                  </a:ext>
                </a:extLst>
              </p:cNvPr>
              <p:cNvGrpSpPr>
                <a:grpSpLocks noChangeAspect="1"/>
              </p:cNvGrpSpPr>
              <p:nvPr/>
            </p:nvGrpSpPr>
            <p:grpSpPr>
              <a:xfrm flipH="1">
                <a:off x="8345950" y="1952115"/>
                <a:ext cx="190147" cy="180000"/>
                <a:chOff x="4660325" y="1866850"/>
                <a:chExt cx="68350" cy="58100"/>
              </a:xfrm>
              <a:grpFill/>
            </p:grpSpPr>
            <p:sp>
              <p:nvSpPr>
                <p:cNvPr id="45" name="Google Shape;864;p65">
                  <a:extLst>
                    <a:ext uri="{FF2B5EF4-FFF2-40B4-BE49-F238E27FC236}">
                      <a16:creationId xmlns:a16="http://schemas.microsoft.com/office/drawing/2014/main" id="{51BBC8D3-38F6-4CA6-9F93-43839EEB9EE9}"/>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46" name="Google Shape;865;p65">
                  <a:extLst>
                    <a:ext uri="{FF2B5EF4-FFF2-40B4-BE49-F238E27FC236}">
                      <a16:creationId xmlns:a16="http://schemas.microsoft.com/office/drawing/2014/main" id="{CD08B401-F2A2-4D37-A950-6771F9180D47}"/>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44" name="矩形: 圆角 43">
                <a:extLst>
                  <a:ext uri="{FF2B5EF4-FFF2-40B4-BE49-F238E27FC236}">
                    <a16:creationId xmlns:a16="http://schemas.microsoft.com/office/drawing/2014/main" id="{345251A9-4A12-4AA4-9F42-EB72D7171FF0}"/>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chemeClr val="tx1">
                        <a:lumMod val="50000"/>
                        <a:lumOff val="50000"/>
                      </a:schemeClr>
                    </a:solidFill>
                    <a:latin typeface="微软雅黑" panose="020B0503020204020204" pitchFamily="34" charset="-122"/>
                    <a:ea typeface="微软雅黑" panose="020B0503020204020204" pitchFamily="34" charset="-122"/>
                    <a:cs typeface="+mn-ea"/>
                  </a:rPr>
                  <a:t>总结</a:t>
                </a:r>
                <a:endPar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grpSp>
        <p:grpSp>
          <p:nvGrpSpPr>
            <p:cNvPr id="49" name="组合 48">
              <a:extLst>
                <a:ext uri="{FF2B5EF4-FFF2-40B4-BE49-F238E27FC236}">
                  <a16:creationId xmlns:a16="http://schemas.microsoft.com/office/drawing/2014/main" id="{7211E3EF-3CD2-4885-B8D6-19889D0555A5}"/>
                </a:ext>
              </a:extLst>
            </p:cNvPr>
            <p:cNvGrpSpPr/>
            <p:nvPr/>
          </p:nvGrpSpPr>
          <p:grpSpPr>
            <a:xfrm>
              <a:off x="3655902" y="2794496"/>
              <a:ext cx="4880195" cy="553054"/>
              <a:chOff x="3655902" y="1765588"/>
              <a:chExt cx="4880195" cy="553054"/>
            </a:xfrm>
            <a:solidFill>
              <a:schemeClr val="bg1">
                <a:lumMod val="65000"/>
                <a:alpha val="50000"/>
              </a:schemeClr>
            </a:solidFill>
          </p:grpSpPr>
          <p:grpSp>
            <p:nvGrpSpPr>
              <p:cNvPr id="50" name="Google Shape;863;p65">
                <a:extLst>
                  <a:ext uri="{FF2B5EF4-FFF2-40B4-BE49-F238E27FC236}">
                    <a16:creationId xmlns:a16="http://schemas.microsoft.com/office/drawing/2014/main" id="{B6D0FC00-85BE-44AC-8473-9F2B9ACFEFCE}"/>
                  </a:ext>
                </a:extLst>
              </p:cNvPr>
              <p:cNvGrpSpPr>
                <a:grpSpLocks noChangeAspect="1"/>
              </p:cNvGrpSpPr>
              <p:nvPr/>
            </p:nvGrpSpPr>
            <p:grpSpPr>
              <a:xfrm>
                <a:off x="3655902" y="1952115"/>
                <a:ext cx="190147" cy="180000"/>
                <a:chOff x="4660325" y="1866850"/>
                <a:chExt cx="68350" cy="58100"/>
              </a:xfrm>
              <a:grpFill/>
            </p:grpSpPr>
            <p:sp>
              <p:nvSpPr>
                <p:cNvPr id="55" name="Google Shape;864;p65">
                  <a:extLst>
                    <a:ext uri="{FF2B5EF4-FFF2-40B4-BE49-F238E27FC236}">
                      <a16:creationId xmlns:a16="http://schemas.microsoft.com/office/drawing/2014/main" id="{AA8FF36E-A1BD-41F1-837F-22C50C4BEC8F}"/>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56" name="Google Shape;865;p65">
                  <a:extLst>
                    <a:ext uri="{FF2B5EF4-FFF2-40B4-BE49-F238E27FC236}">
                      <a16:creationId xmlns:a16="http://schemas.microsoft.com/office/drawing/2014/main" id="{EF98A894-6D76-41AD-8D1F-9ABA94AFB497}"/>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51" name="Google Shape;863;p65">
                <a:extLst>
                  <a:ext uri="{FF2B5EF4-FFF2-40B4-BE49-F238E27FC236}">
                    <a16:creationId xmlns:a16="http://schemas.microsoft.com/office/drawing/2014/main" id="{4C3FD5DC-5813-4680-A5F1-8D6D7D735CD1}"/>
                  </a:ext>
                </a:extLst>
              </p:cNvPr>
              <p:cNvGrpSpPr>
                <a:grpSpLocks noChangeAspect="1"/>
              </p:cNvGrpSpPr>
              <p:nvPr/>
            </p:nvGrpSpPr>
            <p:grpSpPr>
              <a:xfrm flipH="1">
                <a:off x="8345950" y="1952115"/>
                <a:ext cx="190147" cy="180000"/>
                <a:chOff x="4660325" y="1866850"/>
                <a:chExt cx="68350" cy="58100"/>
              </a:xfrm>
              <a:grpFill/>
            </p:grpSpPr>
            <p:sp>
              <p:nvSpPr>
                <p:cNvPr id="53" name="Google Shape;864;p65">
                  <a:extLst>
                    <a:ext uri="{FF2B5EF4-FFF2-40B4-BE49-F238E27FC236}">
                      <a16:creationId xmlns:a16="http://schemas.microsoft.com/office/drawing/2014/main" id="{BE71189A-468A-4E72-9F2E-330BFCDC74F1}"/>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54" name="Google Shape;865;p65">
                  <a:extLst>
                    <a:ext uri="{FF2B5EF4-FFF2-40B4-BE49-F238E27FC236}">
                      <a16:creationId xmlns:a16="http://schemas.microsoft.com/office/drawing/2014/main" id="{C683ABD6-4A24-417F-9EDE-F9E8CFB654FA}"/>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52" name="矩形: 圆角 51">
                <a:extLst>
                  <a:ext uri="{FF2B5EF4-FFF2-40B4-BE49-F238E27FC236}">
                    <a16:creationId xmlns:a16="http://schemas.microsoft.com/office/drawing/2014/main" id="{E5324993-EAE2-41D6-A54A-F94F77D8A172}"/>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chemeClr val="tx1">
                        <a:lumMod val="50000"/>
                        <a:lumOff val="50000"/>
                      </a:schemeClr>
                    </a:solidFill>
                    <a:latin typeface="微软雅黑" panose="020B0503020204020204" pitchFamily="34" charset="-122"/>
                    <a:ea typeface="微软雅黑" panose="020B0503020204020204" pitchFamily="34" charset="-122"/>
                    <a:cs typeface="+mn-ea"/>
                  </a:rPr>
                  <a:t>技术路</a:t>
                </a:r>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mn-ea"/>
                  </a:rPr>
                  <a:t>线</a:t>
                </a:r>
              </a:p>
            </p:txBody>
          </p:sp>
        </p:grpSp>
        <p:grpSp>
          <p:nvGrpSpPr>
            <p:cNvPr id="57" name="组合 56">
              <a:extLst>
                <a:ext uri="{FF2B5EF4-FFF2-40B4-BE49-F238E27FC236}">
                  <a16:creationId xmlns:a16="http://schemas.microsoft.com/office/drawing/2014/main" id="{7AF34D6B-3A32-4D5C-99B2-1F5EFA906A79}"/>
                </a:ext>
              </a:extLst>
            </p:cNvPr>
            <p:cNvGrpSpPr/>
            <p:nvPr/>
          </p:nvGrpSpPr>
          <p:grpSpPr>
            <a:xfrm>
              <a:off x="3655902" y="3813879"/>
              <a:ext cx="4880195" cy="553054"/>
              <a:chOff x="3655902" y="1765588"/>
              <a:chExt cx="4880195" cy="553054"/>
            </a:xfrm>
            <a:solidFill>
              <a:schemeClr val="bg1">
                <a:lumMod val="65000"/>
                <a:alpha val="50000"/>
              </a:schemeClr>
            </a:solidFill>
          </p:grpSpPr>
          <p:grpSp>
            <p:nvGrpSpPr>
              <p:cNvPr id="58" name="Google Shape;863;p65">
                <a:extLst>
                  <a:ext uri="{FF2B5EF4-FFF2-40B4-BE49-F238E27FC236}">
                    <a16:creationId xmlns:a16="http://schemas.microsoft.com/office/drawing/2014/main" id="{61841E0E-60DA-4EB5-9C41-32A1E098356A}"/>
                  </a:ext>
                </a:extLst>
              </p:cNvPr>
              <p:cNvGrpSpPr>
                <a:grpSpLocks noChangeAspect="1"/>
              </p:cNvGrpSpPr>
              <p:nvPr/>
            </p:nvGrpSpPr>
            <p:grpSpPr>
              <a:xfrm>
                <a:off x="3655902" y="1952115"/>
                <a:ext cx="190147" cy="180000"/>
                <a:chOff x="4660325" y="1866850"/>
                <a:chExt cx="68350" cy="58100"/>
              </a:xfrm>
              <a:grpFill/>
            </p:grpSpPr>
            <p:sp>
              <p:nvSpPr>
                <p:cNvPr id="63" name="Google Shape;864;p65">
                  <a:extLst>
                    <a:ext uri="{FF2B5EF4-FFF2-40B4-BE49-F238E27FC236}">
                      <a16:creationId xmlns:a16="http://schemas.microsoft.com/office/drawing/2014/main" id="{D5B9272C-9D24-4DA4-8BCE-B332C738D1F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64" name="Google Shape;865;p65">
                  <a:extLst>
                    <a:ext uri="{FF2B5EF4-FFF2-40B4-BE49-F238E27FC236}">
                      <a16:creationId xmlns:a16="http://schemas.microsoft.com/office/drawing/2014/main" id="{3DB3FDF9-4405-4766-AD27-0F6EE2B87B6B}"/>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59" name="Google Shape;863;p65">
                <a:extLst>
                  <a:ext uri="{FF2B5EF4-FFF2-40B4-BE49-F238E27FC236}">
                    <a16:creationId xmlns:a16="http://schemas.microsoft.com/office/drawing/2014/main" id="{3D838D48-EDEC-49C0-BA55-F914B935B78E}"/>
                  </a:ext>
                </a:extLst>
              </p:cNvPr>
              <p:cNvGrpSpPr>
                <a:grpSpLocks noChangeAspect="1"/>
              </p:cNvGrpSpPr>
              <p:nvPr/>
            </p:nvGrpSpPr>
            <p:grpSpPr>
              <a:xfrm flipH="1">
                <a:off x="8345950" y="1952115"/>
                <a:ext cx="190147" cy="180000"/>
                <a:chOff x="4660325" y="1866850"/>
                <a:chExt cx="68350" cy="58100"/>
              </a:xfrm>
              <a:grpFill/>
            </p:grpSpPr>
            <p:sp>
              <p:nvSpPr>
                <p:cNvPr id="61" name="Google Shape;864;p65">
                  <a:extLst>
                    <a:ext uri="{FF2B5EF4-FFF2-40B4-BE49-F238E27FC236}">
                      <a16:creationId xmlns:a16="http://schemas.microsoft.com/office/drawing/2014/main" id="{DD7C8A5F-4AC8-437D-A12D-0933D958743F}"/>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62" name="Google Shape;865;p65">
                  <a:extLst>
                    <a:ext uri="{FF2B5EF4-FFF2-40B4-BE49-F238E27FC236}">
                      <a16:creationId xmlns:a16="http://schemas.microsoft.com/office/drawing/2014/main" id="{E7ADB537-63DE-4FF4-878E-1203F66AB58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60" name="矩形: 圆角 59">
                <a:extLst>
                  <a:ext uri="{FF2B5EF4-FFF2-40B4-BE49-F238E27FC236}">
                    <a16:creationId xmlns:a16="http://schemas.microsoft.com/office/drawing/2014/main" id="{F2AD1DFC-345F-4BED-A41D-A1F79E77A008}"/>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chemeClr val="tx1">
                        <a:lumMod val="50000"/>
                        <a:lumOff val="50000"/>
                      </a:schemeClr>
                    </a:solidFill>
                    <a:latin typeface="微软雅黑" panose="020B0503020204020204" pitchFamily="34" charset="-122"/>
                    <a:ea typeface="微软雅黑" panose="020B0503020204020204" pitchFamily="34" charset="-122"/>
                    <a:cs typeface="+mn-ea"/>
                  </a:rPr>
                  <a:t>实验结果</a:t>
                </a:r>
                <a:endPar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grpSp>
      </p:grpSp>
      <p:sp>
        <p:nvSpPr>
          <p:cNvPr id="3" name="文本占位符 2">
            <a:extLst>
              <a:ext uri="{FF2B5EF4-FFF2-40B4-BE49-F238E27FC236}">
                <a16:creationId xmlns:a16="http://schemas.microsoft.com/office/drawing/2014/main" id="{30050878-1F4F-4910-8C7E-8D29F613C4E4}"/>
              </a:ext>
            </a:extLst>
          </p:cNvPr>
          <p:cNvSpPr>
            <a:spLocks noGrp="1"/>
          </p:cNvSpPr>
          <p:nvPr>
            <p:ph type="body" sz="quarter" idx="13"/>
          </p:nvPr>
        </p:nvSpPr>
        <p:spPr/>
        <p:txBody>
          <a:bodyPr/>
          <a:lstStyle/>
          <a:p>
            <a:r>
              <a:rPr lang="zh-CN" altLang="en-US"/>
              <a:t>提纲</a:t>
            </a:r>
          </a:p>
        </p:txBody>
      </p:sp>
    </p:spTree>
    <p:extLst>
      <p:ext uri="{BB962C8B-B14F-4D97-AF65-F5344CB8AC3E}">
        <p14:creationId xmlns:p14="http://schemas.microsoft.com/office/powerpoint/2010/main" val="4222016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3FE8306-9687-4941-B1D1-2D07FEFB4162}"/>
              </a:ext>
            </a:extLst>
          </p:cNvPr>
          <p:cNvSpPr>
            <a:spLocks noGrp="1"/>
          </p:cNvSpPr>
          <p:nvPr>
            <p:ph type="sldNum" sz="quarter" idx="12"/>
          </p:nvPr>
        </p:nvSpPr>
        <p:spPr/>
        <p:txBody>
          <a:bodyPr/>
          <a:lstStyle/>
          <a:p>
            <a:fld id="{72A5E12F-523A-4D75-95A2-779F57F5D9E2}" type="slidenum">
              <a:rPr lang="zh-CN" altLang="en-US" smtClean="0"/>
              <a:pPr/>
              <a:t>20</a:t>
            </a:fld>
            <a:endParaRPr lang="zh-CN" altLang="en-US"/>
          </a:p>
        </p:txBody>
      </p:sp>
      <p:sp>
        <p:nvSpPr>
          <p:cNvPr id="3" name="文本占位符 2">
            <a:extLst>
              <a:ext uri="{FF2B5EF4-FFF2-40B4-BE49-F238E27FC236}">
                <a16:creationId xmlns:a16="http://schemas.microsoft.com/office/drawing/2014/main" id="{66659B1A-4781-4FBC-97EA-F4778FBEF545}"/>
              </a:ext>
            </a:extLst>
          </p:cNvPr>
          <p:cNvSpPr>
            <a:spLocks noGrp="1"/>
          </p:cNvSpPr>
          <p:nvPr>
            <p:ph type="body" sz="quarter" idx="13"/>
          </p:nvPr>
        </p:nvSpPr>
        <p:spPr/>
        <p:txBody>
          <a:bodyPr/>
          <a:lstStyle/>
          <a:p>
            <a:r>
              <a:rPr lang="en-US" altLang="zh-CN"/>
              <a:t>Visualization</a:t>
            </a:r>
            <a:endParaRPr lang="zh-CN" altLang="en-US"/>
          </a:p>
        </p:txBody>
      </p:sp>
      <p:pic>
        <p:nvPicPr>
          <p:cNvPr id="11" name="图片 10">
            <a:extLst>
              <a:ext uri="{FF2B5EF4-FFF2-40B4-BE49-F238E27FC236}">
                <a16:creationId xmlns:a16="http://schemas.microsoft.com/office/drawing/2014/main" id="{B3E884CF-258E-493E-A31A-37FC99B78601}"/>
              </a:ext>
            </a:extLst>
          </p:cNvPr>
          <p:cNvPicPr>
            <a:picLocks noChangeAspect="1"/>
          </p:cNvPicPr>
          <p:nvPr/>
        </p:nvPicPr>
        <p:blipFill>
          <a:blip r:embed="rId3"/>
          <a:stretch>
            <a:fillRect/>
          </a:stretch>
        </p:blipFill>
        <p:spPr>
          <a:xfrm>
            <a:off x="1188841" y="961595"/>
            <a:ext cx="8209446" cy="5896405"/>
          </a:xfrm>
          <a:prstGeom prst="rect">
            <a:avLst/>
          </a:prstGeom>
        </p:spPr>
      </p:pic>
    </p:spTree>
    <p:extLst>
      <p:ext uri="{BB962C8B-B14F-4D97-AF65-F5344CB8AC3E}">
        <p14:creationId xmlns:p14="http://schemas.microsoft.com/office/powerpoint/2010/main" val="4135590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B2584F5C-4F3E-4F1B-97ED-EF43C94909E7}"/>
              </a:ext>
            </a:extLst>
          </p:cNvPr>
          <p:cNvGrpSpPr/>
          <p:nvPr/>
        </p:nvGrpSpPr>
        <p:grpSpPr>
          <a:xfrm>
            <a:off x="3655902" y="1775113"/>
            <a:ext cx="4880195" cy="3611202"/>
            <a:chOff x="3655902" y="1775113"/>
            <a:chExt cx="4880195" cy="3611202"/>
          </a:xfrm>
        </p:grpSpPr>
        <p:grpSp>
          <p:nvGrpSpPr>
            <p:cNvPr id="40" name="组合 39">
              <a:extLst>
                <a:ext uri="{FF2B5EF4-FFF2-40B4-BE49-F238E27FC236}">
                  <a16:creationId xmlns:a16="http://schemas.microsoft.com/office/drawing/2014/main" id="{D51BD3CD-495D-442E-B42E-632B1C21B831}"/>
                </a:ext>
              </a:extLst>
            </p:cNvPr>
            <p:cNvGrpSpPr/>
            <p:nvPr/>
          </p:nvGrpSpPr>
          <p:grpSpPr>
            <a:xfrm>
              <a:off x="3655902" y="1775113"/>
              <a:ext cx="4880195" cy="553054"/>
              <a:chOff x="3655902" y="1765588"/>
              <a:chExt cx="4880195" cy="553054"/>
            </a:xfrm>
            <a:solidFill>
              <a:schemeClr val="bg1">
                <a:lumMod val="65000"/>
                <a:alpha val="50000"/>
              </a:schemeClr>
            </a:solidFill>
          </p:grpSpPr>
          <p:grpSp>
            <p:nvGrpSpPr>
              <p:cNvPr id="30" name="Google Shape;863;p65">
                <a:extLst>
                  <a:ext uri="{FF2B5EF4-FFF2-40B4-BE49-F238E27FC236}">
                    <a16:creationId xmlns:a16="http://schemas.microsoft.com/office/drawing/2014/main" id="{0C5BD5F4-47B1-43D4-B631-6CC25BF0AED8}"/>
                  </a:ext>
                </a:extLst>
              </p:cNvPr>
              <p:cNvGrpSpPr>
                <a:grpSpLocks noChangeAspect="1"/>
              </p:cNvGrpSpPr>
              <p:nvPr/>
            </p:nvGrpSpPr>
            <p:grpSpPr>
              <a:xfrm>
                <a:off x="3655902" y="1952115"/>
                <a:ext cx="190147" cy="180000"/>
                <a:chOff x="4660325" y="1866850"/>
                <a:chExt cx="68350" cy="58100"/>
              </a:xfrm>
              <a:grpFill/>
            </p:grpSpPr>
            <p:sp>
              <p:nvSpPr>
                <p:cNvPr id="34" name="Google Shape;864;p65">
                  <a:extLst>
                    <a:ext uri="{FF2B5EF4-FFF2-40B4-BE49-F238E27FC236}">
                      <a16:creationId xmlns:a16="http://schemas.microsoft.com/office/drawing/2014/main" id="{83DA97AF-7353-4BFC-B78A-A2DD0D10E045}"/>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35" name="Google Shape;865;p65">
                  <a:extLst>
                    <a:ext uri="{FF2B5EF4-FFF2-40B4-BE49-F238E27FC236}">
                      <a16:creationId xmlns:a16="http://schemas.microsoft.com/office/drawing/2014/main" id="{7408218B-B1F3-4A04-ACCF-F4EEE5EFFCB4}"/>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31" name="Google Shape;863;p65">
                <a:extLst>
                  <a:ext uri="{FF2B5EF4-FFF2-40B4-BE49-F238E27FC236}">
                    <a16:creationId xmlns:a16="http://schemas.microsoft.com/office/drawing/2014/main" id="{3A398AE0-A1C6-4B72-9661-85E4992C3445}"/>
                  </a:ext>
                </a:extLst>
              </p:cNvPr>
              <p:cNvGrpSpPr>
                <a:grpSpLocks noChangeAspect="1"/>
              </p:cNvGrpSpPr>
              <p:nvPr/>
            </p:nvGrpSpPr>
            <p:grpSpPr>
              <a:xfrm flipH="1">
                <a:off x="8345950" y="1952115"/>
                <a:ext cx="190147" cy="180000"/>
                <a:chOff x="4660325" y="1866850"/>
                <a:chExt cx="68350" cy="58100"/>
              </a:xfrm>
              <a:grpFill/>
            </p:grpSpPr>
            <p:sp>
              <p:nvSpPr>
                <p:cNvPr id="32" name="Google Shape;864;p65">
                  <a:extLst>
                    <a:ext uri="{FF2B5EF4-FFF2-40B4-BE49-F238E27FC236}">
                      <a16:creationId xmlns:a16="http://schemas.microsoft.com/office/drawing/2014/main" id="{8BFFC187-05B0-4B83-A608-FE048CD4E5D3}"/>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33" name="Google Shape;865;p65">
                  <a:extLst>
                    <a:ext uri="{FF2B5EF4-FFF2-40B4-BE49-F238E27FC236}">
                      <a16:creationId xmlns:a16="http://schemas.microsoft.com/office/drawing/2014/main" id="{33F554B8-DDF4-415D-8ED7-D7F027771C8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2" name="矩形: 圆角 1">
                <a:extLst>
                  <a:ext uri="{FF2B5EF4-FFF2-40B4-BE49-F238E27FC236}">
                    <a16:creationId xmlns:a16="http://schemas.microsoft.com/office/drawing/2014/main" id="{AB4277B2-F5E6-41E8-93FF-2620DC02A6F2}"/>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a:solidFill>
                      <a:schemeClr val="tx1">
                        <a:lumMod val="50000"/>
                        <a:lumOff val="50000"/>
                      </a:schemeClr>
                    </a:solidFill>
                    <a:latin typeface="微软雅黑" panose="020B0503020204020204" pitchFamily="34" charset="-122"/>
                    <a:ea typeface="微软雅黑" panose="020B0503020204020204" pitchFamily="34" charset="-122"/>
                    <a:cs typeface="+mn-ea"/>
                  </a:rPr>
                  <a:t>研究背</a:t>
                </a: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景</a:t>
                </a:r>
              </a:p>
            </p:txBody>
          </p:sp>
        </p:grpSp>
        <p:grpSp>
          <p:nvGrpSpPr>
            <p:cNvPr id="41" name="组合 40">
              <a:extLst>
                <a:ext uri="{FF2B5EF4-FFF2-40B4-BE49-F238E27FC236}">
                  <a16:creationId xmlns:a16="http://schemas.microsoft.com/office/drawing/2014/main" id="{93A06545-1BDB-4BEB-8B0D-C48FF5102746}"/>
                </a:ext>
              </a:extLst>
            </p:cNvPr>
            <p:cNvGrpSpPr/>
            <p:nvPr/>
          </p:nvGrpSpPr>
          <p:grpSpPr>
            <a:xfrm>
              <a:off x="3655902" y="4833261"/>
              <a:ext cx="4880195" cy="553054"/>
              <a:chOff x="3655902" y="1765588"/>
              <a:chExt cx="4880195" cy="553054"/>
            </a:xfrm>
          </p:grpSpPr>
          <p:grpSp>
            <p:nvGrpSpPr>
              <p:cNvPr id="42" name="Google Shape;863;p65">
                <a:extLst>
                  <a:ext uri="{FF2B5EF4-FFF2-40B4-BE49-F238E27FC236}">
                    <a16:creationId xmlns:a16="http://schemas.microsoft.com/office/drawing/2014/main" id="{062038D8-6C58-4DD7-BFA5-7BC85A3B5B7A}"/>
                  </a:ext>
                </a:extLst>
              </p:cNvPr>
              <p:cNvGrpSpPr>
                <a:grpSpLocks noChangeAspect="1"/>
              </p:cNvGrpSpPr>
              <p:nvPr/>
            </p:nvGrpSpPr>
            <p:grpSpPr>
              <a:xfrm>
                <a:off x="3655902" y="1952115"/>
                <a:ext cx="190147" cy="180000"/>
                <a:chOff x="4660325" y="1866850"/>
                <a:chExt cx="68350" cy="58100"/>
              </a:xfrm>
            </p:grpSpPr>
            <p:sp>
              <p:nvSpPr>
                <p:cNvPr id="47" name="Google Shape;864;p65">
                  <a:extLst>
                    <a:ext uri="{FF2B5EF4-FFF2-40B4-BE49-F238E27FC236}">
                      <a16:creationId xmlns:a16="http://schemas.microsoft.com/office/drawing/2014/main" id="{43B58AC1-D484-4BBA-BCB0-8DEFFFF871F6}"/>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 name="Google Shape;865;p65">
                  <a:extLst>
                    <a:ext uri="{FF2B5EF4-FFF2-40B4-BE49-F238E27FC236}">
                      <a16:creationId xmlns:a16="http://schemas.microsoft.com/office/drawing/2014/main" id="{11EA5E8A-0E15-4F82-BB30-9D673D09D21C}"/>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43" name="Google Shape;863;p65">
                <a:extLst>
                  <a:ext uri="{FF2B5EF4-FFF2-40B4-BE49-F238E27FC236}">
                    <a16:creationId xmlns:a16="http://schemas.microsoft.com/office/drawing/2014/main" id="{6172B4EA-E82D-46A9-A590-261E717E382C}"/>
                  </a:ext>
                </a:extLst>
              </p:cNvPr>
              <p:cNvGrpSpPr>
                <a:grpSpLocks noChangeAspect="1"/>
              </p:cNvGrpSpPr>
              <p:nvPr/>
            </p:nvGrpSpPr>
            <p:grpSpPr>
              <a:xfrm flipH="1">
                <a:off x="8345950" y="1952115"/>
                <a:ext cx="190147" cy="180000"/>
                <a:chOff x="4660325" y="1866850"/>
                <a:chExt cx="68350" cy="58100"/>
              </a:xfrm>
            </p:grpSpPr>
            <p:sp>
              <p:nvSpPr>
                <p:cNvPr id="45" name="Google Shape;864;p65">
                  <a:extLst>
                    <a:ext uri="{FF2B5EF4-FFF2-40B4-BE49-F238E27FC236}">
                      <a16:creationId xmlns:a16="http://schemas.microsoft.com/office/drawing/2014/main" id="{51BBC8D3-38F6-4CA6-9F93-43839EEB9EE9}"/>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 name="Google Shape;865;p65">
                  <a:extLst>
                    <a:ext uri="{FF2B5EF4-FFF2-40B4-BE49-F238E27FC236}">
                      <a16:creationId xmlns:a16="http://schemas.microsoft.com/office/drawing/2014/main" id="{CD08B401-F2A2-4D37-A950-6771F9180D47}"/>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44" name="矩形: 圆角 43">
                <a:extLst>
                  <a:ext uri="{FF2B5EF4-FFF2-40B4-BE49-F238E27FC236}">
                    <a16:creationId xmlns:a16="http://schemas.microsoft.com/office/drawing/2014/main" id="{345251A9-4A12-4AA4-9F42-EB72D7171FF0}"/>
                  </a:ext>
                </a:extLst>
              </p:cNvPr>
              <p:cNvSpPr/>
              <p:nvPr/>
            </p:nvSpPr>
            <p:spPr>
              <a:xfrm>
                <a:off x="4029582" y="1765588"/>
                <a:ext cx="4132835" cy="553054"/>
              </a:xfrm>
              <a:prstGeom prst="roundRect">
                <a:avLst>
                  <a:gd name="adj" fmla="val 17699"/>
                </a:avLst>
              </a:prstGeom>
              <a:noFill/>
              <a:ln w="28575">
                <a:solidFill>
                  <a:srgbClr val="9BAA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a:solidFill>
                      <a:srgbClr val="384331"/>
                    </a:solidFill>
                    <a:latin typeface="微软雅黑" panose="020B0503020204020204" pitchFamily="34" charset="-122"/>
                    <a:ea typeface="微软雅黑" panose="020B0503020204020204" pitchFamily="34" charset="-122"/>
                    <a:cs typeface="+mn-ea"/>
                  </a:rPr>
                  <a:t>总结</a:t>
                </a:r>
                <a:endParaRPr lang="zh-CN" altLang="en-US" sz="2800" b="1" dirty="0">
                  <a:solidFill>
                    <a:srgbClr val="384331"/>
                  </a:solidFill>
                  <a:latin typeface="微软雅黑" panose="020B0503020204020204" pitchFamily="34" charset="-122"/>
                  <a:ea typeface="微软雅黑" panose="020B0503020204020204" pitchFamily="34" charset="-122"/>
                  <a:cs typeface="+mn-ea"/>
                </a:endParaRPr>
              </a:p>
            </p:txBody>
          </p:sp>
        </p:grpSp>
        <p:grpSp>
          <p:nvGrpSpPr>
            <p:cNvPr id="49" name="组合 48">
              <a:extLst>
                <a:ext uri="{FF2B5EF4-FFF2-40B4-BE49-F238E27FC236}">
                  <a16:creationId xmlns:a16="http://schemas.microsoft.com/office/drawing/2014/main" id="{7211E3EF-3CD2-4885-B8D6-19889D0555A5}"/>
                </a:ext>
              </a:extLst>
            </p:cNvPr>
            <p:cNvGrpSpPr/>
            <p:nvPr/>
          </p:nvGrpSpPr>
          <p:grpSpPr>
            <a:xfrm>
              <a:off x="3655902" y="2794496"/>
              <a:ext cx="4880195" cy="553054"/>
              <a:chOff x="3655902" y="1765588"/>
              <a:chExt cx="4880195" cy="553054"/>
            </a:xfrm>
            <a:solidFill>
              <a:schemeClr val="bg1">
                <a:lumMod val="65000"/>
                <a:alpha val="50000"/>
              </a:schemeClr>
            </a:solidFill>
          </p:grpSpPr>
          <p:grpSp>
            <p:nvGrpSpPr>
              <p:cNvPr id="50" name="Google Shape;863;p65">
                <a:extLst>
                  <a:ext uri="{FF2B5EF4-FFF2-40B4-BE49-F238E27FC236}">
                    <a16:creationId xmlns:a16="http://schemas.microsoft.com/office/drawing/2014/main" id="{B6D0FC00-85BE-44AC-8473-9F2B9ACFEFCE}"/>
                  </a:ext>
                </a:extLst>
              </p:cNvPr>
              <p:cNvGrpSpPr>
                <a:grpSpLocks noChangeAspect="1"/>
              </p:cNvGrpSpPr>
              <p:nvPr/>
            </p:nvGrpSpPr>
            <p:grpSpPr>
              <a:xfrm>
                <a:off x="3655902" y="1952115"/>
                <a:ext cx="190147" cy="180000"/>
                <a:chOff x="4660325" y="1866850"/>
                <a:chExt cx="68350" cy="58100"/>
              </a:xfrm>
              <a:grpFill/>
            </p:grpSpPr>
            <p:sp>
              <p:nvSpPr>
                <p:cNvPr id="55" name="Google Shape;864;p65">
                  <a:extLst>
                    <a:ext uri="{FF2B5EF4-FFF2-40B4-BE49-F238E27FC236}">
                      <a16:creationId xmlns:a16="http://schemas.microsoft.com/office/drawing/2014/main" id="{AA8FF36E-A1BD-41F1-837F-22C50C4BEC8F}"/>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56" name="Google Shape;865;p65">
                  <a:extLst>
                    <a:ext uri="{FF2B5EF4-FFF2-40B4-BE49-F238E27FC236}">
                      <a16:creationId xmlns:a16="http://schemas.microsoft.com/office/drawing/2014/main" id="{EF98A894-6D76-41AD-8D1F-9ABA94AFB497}"/>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51" name="Google Shape;863;p65">
                <a:extLst>
                  <a:ext uri="{FF2B5EF4-FFF2-40B4-BE49-F238E27FC236}">
                    <a16:creationId xmlns:a16="http://schemas.microsoft.com/office/drawing/2014/main" id="{4C3FD5DC-5813-4680-A5F1-8D6D7D735CD1}"/>
                  </a:ext>
                </a:extLst>
              </p:cNvPr>
              <p:cNvGrpSpPr>
                <a:grpSpLocks noChangeAspect="1"/>
              </p:cNvGrpSpPr>
              <p:nvPr/>
            </p:nvGrpSpPr>
            <p:grpSpPr>
              <a:xfrm flipH="1">
                <a:off x="8345950" y="1952115"/>
                <a:ext cx="190147" cy="180000"/>
                <a:chOff x="4660325" y="1866850"/>
                <a:chExt cx="68350" cy="58100"/>
              </a:xfrm>
              <a:grpFill/>
            </p:grpSpPr>
            <p:sp>
              <p:nvSpPr>
                <p:cNvPr id="53" name="Google Shape;864;p65">
                  <a:extLst>
                    <a:ext uri="{FF2B5EF4-FFF2-40B4-BE49-F238E27FC236}">
                      <a16:creationId xmlns:a16="http://schemas.microsoft.com/office/drawing/2014/main" id="{BE71189A-468A-4E72-9F2E-330BFCDC74F1}"/>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54" name="Google Shape;865;p65">
                  <a:extLst>
                    <a:ext uri="{FF2B5EF4-FFF2-40B4-BE49-F238E27FC236}">
                      <a16:creationId xmlns:a16="http://schemas.microsoft.com/office/drawing/2014/main" id="{C683ABD6-4A24-417F-9EDE-F9E8CFB654FA}"/>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52" name="矩形: 圆角 51">
                <a:extLst>
                  <a:ext uri="{FF2B5EF4-FFF2-40B4-BE49-F238E27FC236}">
                    <a16:creationId xmlns:a16="http://schemas.microsoft.com/office/drawing/2014/main" id="{E5324993-EAE2-41D6-A54A-F94F77D8A172}"/>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a:solidFill>
                      <a:schemeClr val="tx1">
                        <a:lumMod val="50000"/>
                        <a:lumOff val="50000"/>
                      </a:schemeClr>
                    </a:solidFill>
                    <a:latin typeface="微软雅黑" panose="020B0503020204020204" pitchFamily="34" charset="-122"/>
                    <a:ea typeface="微软雅黑" panose="020B0503020204020204" pitchFamily="34" charset="-122"/>
                    <a:cs typeface="+mn-ea"/>
                  </a:rPr>
                  <a:t>技术路</a:t>
                </a: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线</a:t>
                </a:r>
              </a:p>
            </p:txBody>
          </p:sp>
        </p:grpSp>
        <p:grpSp>
          <p:nvGrpSpPr>
            <p:cNvPr id="57" name="组合 56">
              <a:extLst>
                <a:ext uri="{FF2B5EF4-FFF2-40B4-BE49-F238E27FC236}">
                  <a16:creationId xmlns:a16="http://schemas.microsoft.com/office/drawing/2014/main" id="{7AF34D6B-3A32-4D5C-99B2-1F5EFA906A79}"/>
                </a:ext>
              </a:extLst>
            </p:cNvPr>
            <p:cNvGrpSpPr/>
            <p:nvPr/>
          </p:nvGrpSpPr>
          <p:grpSpPr>
            <a:xfrm>
              <a:off x="3655902" y="3813879"/>
              <a:ext cx="4880195" cy="553054"/>
              <a:chOff x="3655902" y="1765588"/>
              <a:chExt cx="4880195" cy="553054"/>
            </a:xfrm>
            <a:solidFill>
              <a:schemeClr val="bg1">
                <a:lumMod val="65000"/>
                <a:alpha val="50000"/>
              </a:schemeClr>
            </a:solidFill>
          </p:grpSpPr>
          <p:grpSp>
            <p:nvGrpSpPr>
              <p:cNvPr id="58" name="Google Shape;863;p65">
                <a:extLst>
                  <a:ext uri="{FF2B5EF4-FFF2-40B4-BE49-F238E27FC236}">
                    <a16:creationId xmlns:a16="http://schemas.microsoft.com/office/drawing/2014/main" id="{61841E0E-60DA-4EB5-9C41-32A1E098356A}"/>
                  </a:ext>
                </a:extLst>
              </p:cNvPr>
              <p:cNvGrpSpPr>
                <a:grpSpLocks noChangeAspect="1"/>
              </p:cNvGrpSpPr>
              <p:nvPr/>
            </p:nvGrpSpPr>
            <p:grpSpPr>
              <a:xfrm>
                <a:off x="3655902" y="1952115"/>
                <a:ext cx="190147" cy="180000"/>
                <a:chOff x="4660325" y="1866850"/>
                <a:chExt cx="68350" cy="58100"/>
              </a:xfrm>
              <a:grpFill/>
            </p:grpSpPr>
            <p:sp>
              <p:nvSpPr>
                <p:cNvPr id="63" name="Google Shape;864;p65">
                  <a:extLst>
                    <a:ext uri="{FF2B5EF4-FFF2-40B4-BE49-F238E27FC236}">
                      <a16:creationId xmlns:a16="http://schemas.microsoft.com/office/drawing/2014/main" id="{D5B9272C-9D24-4DA4-8BCE-B332C738D1F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64" name="Google Shape;865;p65">
                  <a:extLst>
                    <a:ext uri="{FF2B5EF4-FFF2-40B4-BE49-F238E27FC236}">
                      <a16:creationId xmlns:a16="http://schemas.microsoft.com/office/drawing/2014/main" id="{3DB3FDF9-4405-4766-AD27-0F6EE2B87B6B}"/>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59" name="Google Shape;863;p65">
                <a:extLst>
                  <a:ext uri="{FF2B5EF4-FFF2-40B4-BE49-F238E27FC236}">
                    <a16:creationId xmlns:a16="http://schemas.microsoft.com/office/drawing/2014/main" id="{3D838D48-EDEC-49C0-BA55-F914B935B78E}"/>
                  </a:ext>
                </a:extLst>
              </p:cNvPr>
              <p:cNvGrpSpPr>
                <a:grpSpLocks noChangeAspect="1"/>
              </p:cNvGrpSpPr>
              <p:nvPr/>
            </p:nvGrpSpPr>
            <p:grpSpPr>
              <a:xfrm flipH="1">
                <a:off x="8345950" y="1952115"/>
                <a:ext cx="190147" cy="180000"/>
                <a:chOff x="4660325" y="1866850"/>
                <a:chExt cx="68350" cy="58100"/>
              </a:xfrm>
              <a:grpFill/>
            </p:grpSpPr>
            <p:sp>
              <p:nvSpPr>
                <p:cNvPr id="61" name="Google Shape;864;p65">
                  <a:extLst>
                    <a:ext uri="{FF2B5EF4-FFF2-40B4-BE49-F238E27FC236}">
                      <a16:creationId xmlns:a16="http://schemas.microsoft.com/office/drawing/2014/main" id="{DD7C8A5F-4AC8-437D-A12D-0933D958743F}"/>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62" name="Google Shape;865;p65">
                  <a:extLst>
                    <a:ext uri="{FF2B5EF4-FFF2-40B4-BE49-F238E27FC236}">
                      <a16:creationId xmlns:a16="http://schemas.microsoft.com/office/drawing/2014/main" id="{E7ADB537-63DE-4FF4-878E-1203F66AB58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60" name="矩形: 圆角 59">
                <a:extLst>
                  <a:ext uri="{FF2B5EF4-FFF2-40B4-BE49-F238E27FC236}">
                    <a16:creationId xmlns:a16="http://schemas.microsoft.com/office/drawing/2014/main" id="{F2AD1DFC-345F-4BED-A41D-A1F79E77A008}"/>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chemeClr val="tx1">
                        <a:lumMod val="50000"/>
                        <a:lumOff val="50000"/>
                      </a:schemeClr>
                    </a:solidFill>
                    <a:latin typeface="微软雅黑" panose="020B0503020204020204" pitchFamily="34" charset="-122"/>
                    <a:ea typeface="微软雅黑" panose="020B0503020204020204" pitchFamily="34" charset="-122"/>
                    <a:cs typeface="+mn-ea"/>
                  </a:rPr>
                  <a:t>实验结果</a:t>
                </a:r>
                <a:endPar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grpSp>
      </p:grpSp>
      <p:sp>
        <p:nvSpPr>
          <p:cNvPr id="3" name="文本占位符 2">
            <a:extLst>
              <a:ext uri="{FF2B5EF4-FFF2-40B4-BE49-F238E27FC236}">
                <a16:creationId xmlns:a16="http://schemas.microsoft.com/office/drawing/2014/main" id="{30050878-1F4F-4910-8C7E-8D29F613C4E4}"/>
              </a:ext>
            </a:extLst>
          </p:cNvPr>
          <p:cNvSpPr>
            <a:spLocks noGrp="1"/>
          </p:cNvSpPr>
          <p:nvPr>
            <p:ph type="body" sz="quarter" idx="13"/>
          </p:nvPr>
        </p:nvSpPr>
        <p:spPr/>
        <p:txBody>
          <a:bodyPr/>
          <a:lstStyle/>
          <a:p>
            <a:r>
              <a:rPr lang="zh-CN" altLang="en-US"/>
              <a:t>提纲</a:t>
            </a:r>
          </a:p>
        </p:txBody>
      </p:sp>
    </p:spTree>
    <p:extLst>
      <p:ext uri="{BB962C8B-B14F-4D97-AF65-F5344CB8AC3E}">
        <p14:creationId xmlns:p14="http://schemas.microsoft.com/office/powerpoint/2010/main" val="1509960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BACB05C-EACC-5A17-CC77-1F8E5A53126C}"/>
              </a:ext>
            </a:extLst>
          </p:cNvPr>
          <p:cNvSpPr>
            <a:spLocks noGrp="1"/>
          </p:cNvSpPr>
          <p:nvPr>
            <p:ph type="sldNum" sz="quarter" idx="12"/>
          </p:nvPr>
        </p:nvSpPr>
        <p:spPr/>
        <p:txBody>
          <a:bodyPr/>
          <a:lstStyle/>
          <a:p>
            <a:fld id="{72A5E12F-523A-4D75-95A2-779F57F5D9E2}" type="slidenum">
              <a:rPr lang="zh-CN" altLang="en-US" smtClean="0"/>
              <a:pPr/>
              <a:t>22</a:t>
            </a:fld>
            <a:endParaRPr lang="zh-CN" altLang="en-US"/>
          </a:p>
        </p:txBody>
      </p:sp>
      <p:sp>
        <p:nvSpPr>
          <p:cNvPr id="3" name="文本占位符 2">
            <a:extLst>
              <a:ext uri="{FF2B5EF4-FFF2-40B4-BE49-F238E27FC236}">
                <a16:creationId xmlns:a16="http://schemas.microsoft.com/office/drawing/2014/main" id="{E5F0ECF0-A1B4-628E-614E-5C66382EDD1B}"/>
              </a:ext>
            </a:extLst>
          </p:cNvPr>
          <p:cNvSpPr>
            <a:spLocks noGrp="1"/>
          </p:cNvSpPr>
          <p:nvPr>
            <p:ph type="body" sz="quarter" idx="13"/>
          </p:nvPr>
        </p:nvSpPr>
        <p:spPr/>
        <p:txBody>
          <a:bodyPr/>
          <a:lstStyle/>
          <a:p>
            <a:r>
              <a:rPr lang="zh-CN" altLang="en-US"/>
              <a:t>总结</a:t>
            </a:r>
          </a:p>
        </p:txBody>
      </p:sp>
      <p:sp>
        <p:nvSpPr>
          <p:cNvPr id="4" name="文本框 3">
            <a:extLst>
              <a:ext uri="{FF2B5EF4-FFF2-40B4-BE49-F238E27FC236}">
                <a16:creationId xmlns:a16="http://schemas.microsoft.com/office/drawing/2014/main" id="{DE22B019-C4A8-40C2-3B48-E782072F7A10}"/>
              </a:ext>
            </a:extLst>
          </p:cNvPr>
          <p:cNvSpPr txBox="1"/>
          <p:nvPr/>
        </p:nvSpPr>
        <p:spPr>
          <a:xfrm>
            <a:off x="457413" y="1705350"/>
            <a:ext cx="11652371" cy="2807948"/>
          </a:xfrm>
          <a:prstGeom prst="rect">
            <a:avLst/>
          </a:prstGeom>
          <a:noFill/>
        </p:spPr>
        <p:txBody>
          <a:bodyPr wrap="square" rtlCol="0">
            <a:spAutoFit/>
          </a:bodyPr>
          <a:lstStyle/>
          <a:p>
            <a:pPr>
              <a:lnSpc>
                <a:spcPct val="150000"/>
              </a:lnSpc>
            </a:pP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优点</a:t>
            </a:r>
            <a:endParaRPr kumimoji="1" lang="en-US" altLang="zh-CN" sz="2000" b="1"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pP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技术路线清晰，技术方案有效</a:t>
            </a:r>
            <a:endParaRPr kumimoji="1" lang="en-US" altLang="zh-CN" sz="2000" b="1" dirty="0">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endParaRPr kumimoji="1" lang="en-US" altLang="zh-CN" sz="2000" b="1" dirty="0">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缺点</a:t>
            </a:r>
            <a:endParaRPr kumimoji="1" lang="en-US" altLang="zh-CN" sz="2000" b="1"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pP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方法只只用于地形平坦开阔，种植结构简单的场景。</a:t>
            </a:r>
            <a:endParaRPr kumimoji="1" lang="en-US" altLang="zh-CN" sz="2000" b="1" dirty="0">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kumimoji="1" lang="en-US" altLang="zh-CN" sz="2000" b="1" dirty="0">
                <a:latin typeface="微软雅黑" panose="020B0503020204020204" pitchFamily="34" charset="-122"/>
                <a:ea typeface="微软雅黑" panose="020B0503020204020204" pitchFamily="34" charset="-122"/>
                <a:cs typeface="Arial" panose="020B0604020202020204" pitchFamily="34" charset="0"/>
              </a:rPr>
              <a:t>    (</a:t>
            </a:r>
            <a:r>
              <a:rPr kumimoji="1" lang="zh-CN" altLang="en-US" sz="2000" b="1" dirty="0">
                <a:latin typeface="微软雅黑" panose="020B0503020204020204" pitchFamily="34" charset="-122"/>
                <a:ea typeface="微软雅黑" panose="020B0503020204020204" pitchFamily="34" charset="-122"/>
                <a:cs typeface="Arial" panose="020B0604020202020204" pitchFamily="34" charset="0"/>
              </a:rPr>
              <a:t>实验所选地区都是地势平坦的地方</a:t>
            </a:r>
            <a:r>
              <a:rPr kumimoji="1" lang="en-US" altLang="zh-CN" sz="2000" b="1" dirty="0">
                <a:latin typeface="微软雅黑" panose="020B0503020204020204" pitchFamily="34" charset="-122"/>
                <a:ea typeface="微软雅黑" panose="020B0503020204020204" pitchFamily="34" charset="-122"/>
                <a:cs typeface="Arial" panose="020B0604020202020204" pitchFamily="34" charset="0"/>
              </a:rPr>
              <a:t>)</a:t>
            </a:r>
          </a:p>
        </p:txBody>
      </p:sp>
    </p:spTree>
    <p:extLst>
      <p:ext uri="{BB962C8B-B14F-4D97-AF65-F5344CB8AC3E}">
        <p14:creationId xmlns:p14="http://schemas.microsoft.com/office/powerpoint/2010/main" val="4031677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BACB05C-EACC-5A17-CC77-1F8E5A53126C}"/>
              </a:ext>
            </a:extLst>
          </p:cNvPr>
          <p:cNvSpPr>
            <a:spLocks noGrp="1"/>
          </p:cNvSpPr>
          <p:nvPr>
            <p:ph type="sldNum" sz="quarter" idx="12"/>
          </p:nvPr>
        </p:nvSpPr>
        <p:spPr/>
        <p:txBody>
          <a:bodyPr/>
          <a:lstStyle/>
          <a:p>
            <a:fld id="{72A5E12F-523A-4D75-95A2-779F57F5D9E2}" type="slidenum">
              <a:rPr lang="zh-CN" altLang="en-US" smtClean="0"/>
              <a:pPr/>
              <a:t>23</a:t>
            </a:fld>
            <a:endParaRPr lang="zh-CN" altLang="en-US"/>
          </a:p>
        </p:txBody>
      </p:sp>
      <p:sp>
        <p:nvSpPr>
          <p:cNvPr id="7" name="矩形 6">
            <a:extLst>
              <a:ext uri="{FF2B5EF4-FFF2-40B4-BE49-F238E27FC236}">
                <a16:creationId xmlns:a16="http://schemas.microsoft.com/office/drawing/2014/main" id="{B97BA58E-00DA-4394-8803-0718932414A5}"/>
              </a:ext>
            </a:extLst>
          </p:cNvPr>
          <p:cNvSpPr/>
          <p:nvPr/>
        </p:nvSpPr>
        <p:spPr>
          <a:xfrm>
            <a:off x="2088371" y="2359742"/>
            <a:ext cx="7675061" cy="1958585"/>
          </a:xfrm>
          <a:prstGeom prst="rect">
            <a:avLst/>
          </a:prstGeom>
          <a:noFill/>
          <a:ln w="76200">
            <a:solidFill>
              <a:srgbClr val="6E83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chemeClr val="tx1"/>
                </a:solidFill>
                <a:latin typeface="Times New Roman" panose="02020603050405020304" pitchFamily="18" charset="0"/>
                <a:cs typeface="Times New Roman" panose="02020603050405020304" pitchFamily="18" charset="0"/>
              </a:rPr>
              <a:t>Thanks for listening</a:t>
            </a:r>
            <a:r>
              <a:rPr lang="zh-CN" altLang="en-US" sz="6000" b="1"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22804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07F0B4C-A187-41AC-B44A-57B7665B14A5}"/>
              </a:ext>
            </a:extLst>
          </p:cNvPr>
          <p:cNvSpPr>
            <a:spLocks noGrp="1"/>
          </p:cNvSpPr>
          <p:nvPr>
            <p:ph type="sldNum" sz="quarter" idx="12"/>
          </p:nvPr>
        </p:nvSpPr>
        <p:spPr/>
        <p:txBody>
          <a:bodyPr/>
          <a:lstStyle/>
          <a:p>
            <a:fld id="{72A5E12F-523A-4D75-95A2-779F57F5D9E2}" type="slidenum">
              <a:rPr lang="zh-CN" altLang="en-US" smtClean="0"/>
              <a:pPr/>
              <a:t>3</a:t>
            </a:fld>
            <a:endParaRPr lang="zh-CN" altLang="en-US"/>
          </a:p>
        </p:txBody>
      </p:sp>
      <p:sp>
        <p:nvSpPr>
          <p:cNvPr id="3" name="文本占位符 2">
            <a:extLst>
              <a:ext uri="{FF2B5EF4-FFF2-40B4-BE49-F238E27FC236}">
                <a16:creationId xmlns:a16="http://schemas.microsoft.com/office/drawing/2014/main" id="{03CF4F49-EDA4-4E18-81E3-C2E9BEF18D75}"/>
              </a:ext>
            </a:extLst>
          </p:cNvPr>
          <p:cNvSpPr>
            <a:spLocks noGrp="1"/>
          </p:cNvSpPr>
          <p:nvPr>
            <p:ph type="body" sz="quarter" idx="13"/>
          </p:nvPr>
        </p:nvSpPr>
        <p:spPr/>
        <p:txBody>
          <a:bodyPr/>
          <a:lstStyle/>
          <a:p>
            <a:r>
              <a:rPr lang="en-US" altLang="zh-CN" dirty="0">
                <a:latin typeface="+mn-lt"/>
              </a:rPr>
              <a:t>SAR</a:t>
            </a:r>
            <a:r>
              <a:rPr lang="zh-CN" altLang="en-US" dirty="0">
                <a:latin typeface="+mn-lt"/>
              </a:rPr>
              <a:t>成像过程及其应用</a:t>
            </a:r>
          </a:p>
        </p:txBody>
      </p:sp>
      <p:pic>
        <p:nvPicPr>
          <p:cNvPr id="30" name="图片 29">
            <a:extLst>
              <a:ext uri="{FF2B5EF4-FFF2-40B4-BE49-F238E27FC236}">
                <a16:creationId xmlns:a16="http://schemas.microsoft.com/office/drawing/2014/main" id="{816889DD-F236-4FEF-8B17-067362503490}"/>
              </a:ext>
            </a:extLst>
          </p:cNvPr>
          <p:cNvPicPr>
            <a:picLocks noChangeAspect="1"/>
          </p:cNvPicPr>
          <p:nvPr/>
        </p:nvPicPr>
        <p:blipFill>
          <a:blip r:embed="rId3"/>
          <a:stretch>
            <a:fillRect/>
          </a:stretch>
        </p:blipFill>
        <p:spPr>
          <a:xfrm>
            <a:off x="886949" y="1185274"/>
            <a:ext cx="8204047" cy="2991469"/>
          </a:xfrm>
          <a:prstGeom prst="rect">
            <a:avLst/>
          </a:prstGeom>
        </p:spPr>
      </p:pic>
      <p:sp>
        <p:nvSpPr>
          <p:cNvPr id="31" name="文本框 30">
            <a:extLst>
              <a:ext uri="{FF2B5EF4-FFF2-40B4-BE49-F238E27FC236}">
                <a16:creationId xmlns:a16="http://schemas.microsoft.com/office/drawing/2014/main" id="{FE4F3474-9679-4DCC-B6DC-1FC262796053}"/>
              </a:ext>
            </a:extLst>
          </p:cNvPr>
          <p:cNvSpPr txBox="1"/>
          <p:nvPr/>
        </p:nvSpPr>
        <p:spPr>
          <a:xfrm>
            <a:off x="9480263" y="2150653"/>
            <a:ext cx="2399447" cy="923330"/>
          </a:xfrm>
          <a:prstGeom prst="rect">
            <a:avLst/>
          </a:prstGeom>
          <a:noFill/>
        </p:spPr>
        <p:txBody>
          <a:bodyPr wrap="square" rtlCol="0">
            <a:spAutoFit/>
          </a:bodyPr>
          <a:lstStyle/>
          <a:p>
            <a:r>
              <a:rPr lang="zh-CN" altLang="en-US" dirty="0"/>
              <a:t>昼夜工作</a:t>
            </a:r>
            <a:endParaRPr lang="en-US" altLang="zh-CN" dirty="0"/>
          </a:p>
          <a:p>
            <a:r>
              <a:rPr lang="zh-CN" altLang="en-US" dirty="0"/>
              <a:t>可以穿透云层</a:t>
            </a:r>
            <a:endParaRPr lang="en-US" altLang="zh-CN" dirty="0"/>
          </a:p>
          <a:p>
            <a:r>
              <a:rPr lang="zh-CN" altLang="en-US" dirty="0"/>
              <a:t>不受极端天气影响</a:t>
            </a:r>
          </a:p>
        </p:txBody>
      </p:sp>
      <p:pic>
        <p:nvPicPr>
          <p:cNvPr id="35" name="图片 34">
            <a:extLst>
              <a:ext uri="{FF2B5EF4-FFF2-40B4-BE49-F238E27FC236}">
                <a16:creationId xmlns:a16="http://schemas.microsoft.com/office/drawing/2014/main" id="{371E2CFA-00B4-4315-9105-A59730DDC440}"/>
              </a:ext>
            </a:extLst>
          </p:cNvPr>
          <p:cNvPicPr>
            <a:picLocks noChangeAspect="1"/>
          </p:cNvPicPr>
          <p:nvPr/>
        </p:nvPicPr>
        <p:blipFill>
          <a:blip r:embed="rId4"/>
          <a:stretch>
            <a:fillRect/>
          </a:stretch>
        </p:blipFill>
        <p:spPr>
          <a:xfrm>
            <a:off x="5067024" y="4321937"/>
            <a:ext cx="1691216" cy="1678292"/>
          </a:xfrm>
          <a:prstGeom prst="rect">
            <a:avLst/>
          </a:prstGeom>
        </p:spPr>
      </p:pic>
      <p:pic>
        <p:nvPicPr>
          <p:cNvPr id="37" name="图片 36">
            <a:extLst>
              <a:ext uri="{FF2B5EF4-FFF2-40B4-BE49-F238E27FC236}">
                <a16:creationId xmlns:a16="http://schemas.microsoft.com/office/drawing/2014/main" id="{642C225B-933D-4EA6-AEDE-7D4C5ED2CF09}"/>
              </a:ext>
            </a:extLst>
          </p:cNvPr>
          <p:cNvPicPr>
            <a:picLocks noChangeAspect="1"/>
          </p:cNvPicPr>
          <p:nvPr/>
        </p:nvPicPr>
        <p:blipFill>
          <a:blip r:embed="rId5"/>
          <a:stretch>
            <a:fillRect/>
          </a:stretch>
        </p:blipFill>
        <p:spPr>
          <a:xfrm>
            <a:off x="934459" y="4321937"/>
            <a:ext cx="2316791" cy="1678292"/>
          </a:xfrm>
          <a:prstGeom prst="rect">
            <a:avLst/>
          </a:prstGeom>
        </p:spPr>
      </p:pic>
      <p:pic>
        <p:nvPicPr>
          <p:cNvPr id="33" name="图片 32">
            <a:extLst>
              <a:ext uri="{FF2B5EF4-FFF2-40B4-BE49-F238E27FC236}">
                <a16:creationId xmlns:a16="http://schemas.microsoft.com/office/drawing/2014/main" id="{95115C95-8132-45F6-ACCB-D11BDE354278}"/>
              </a:ext>
            </a:extLst>
          </p:cNvPr>
          <p:cNvPicPr>
            <a:picLocks noChangeAspect="1"/>
          </p:cNvPicPr>
          <p:nvPr/>
        </p:nvPicPr>
        <p:blipFill>
          <a:blip r:embed="rId6"/>
          <a:stretch>
            <a:fillRect/>
          </a:stretch>
        </p:blipFill>
        <p:spPr>
          <a:xfrm>
            <a:off x="8634655" y="4324342"/>
            <a:ext cx="1691216" cy="1675887"/>
          </a:xfrm>
          <a:prstGeom prst="rect">
            <a:avLst/>
          </a:prstGeom>
        </p:spPr>
      </p:pic>
      <p:sp>
        <p:nvSpPr>
          <p:cNvPr id="39" name="矩形 38">
            <a:extLst>
              <a:ext uri="{FF2B5EF4-FFF2-40B4-BE49-F238E27FC236}">
                <a16:creationId xmlns:a16="http://schemas.microsoft.com/office/drawing/2014/main" id="{CDA60CDB-C49F-4C26-ADA7-084F4D7D2482}"/>
              </a:ext>
            </a:extLst>
          </p:cNvPr>
          <p:cNvSpPr/>
          <p:nvPr/>
        </p:nvSpPr>
        <p:spPr>
          <a:xfrm>
            <a:off x="995100" y="6145423"/>
            <a:ext cx="2195508" cy="523220"/>
          </a:xfrm>
          <a:prstGeom prst="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Open Sans" pitchFamily="2" charset="0"/>
              </a:rPr>
              <a:t>地物分类</a:t>
            </a:r>
          </a:p>
        </p:txBody>
      </p:sp>
      <p:sp>
        <p:nvSpPr>
          <p:cNvPr id="40" name="矩形 39">
            <a:extLst>
              <a:ext uri="{FF2B5EF4-FFF2-40B4-BE49-F238E27FC236}">
                <a16:creationId xmlns:a16="http://schemas.microsoft.com/office/drawing/2014/main" id="{F42BA07D-1261-41E9-81F4-CA8E95F84175}"/>
              </a:ext>
            </a:extLst>
          </p:cNvPr>
          <p:cNvSpPr/>
          <p:nvPr/>
        </p:nvSpPr>
        <p:spPr>
          <a:xfrm>
            <a:off x="4814878" y="6145423"/>
            <a:ext cx="2195508" cy="523220"/>
          </a:xfrm>
          <a:prstGeom prst="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Open Sans" pitchFamily="2" charset="0"/>
              </a:rPr>
              <a:t>海岸线提取</a:t>
            </a:r>
          </a:p>
        </p:txBody>
      </p:sp>
      <p:sp>
        <p:nvSpPr>
          <p:cNvPr id="41" name="矩形 40">
            <a:extLst>
              <a:ext uri="{FF2B5EF4-FFF2-40B4-BE49-F238E27FC236}">
                <a16:creationId xmlns:a16="http://schemas.microsoft.com/office/drawing/2014/main" id="{6CC260B8-2D7C-45ED-9326-2A1BB7610CD5}"/>
              </a:ext>
            </a:extLst>
          </p:cNvPr>
          <p:cNvSpPr/>
          <p:nvPr/>
        </p:nvSpPr>
        <p:spPr>
          <a:xfrm>
            <a:off x="8484478" y="6145423"/>
            <a:ext cx="2195508" cy="523220"/>
          </a:xfrm>
          <a:prstGeom prst="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Open Sans" pitchFamily="2" charset="0"/>
              </a:rPr>
              <a:t>船舰检测</a:t>
            </a:r>
          </a:p>
        </p:txBody>
      </p:sp>
    </p:spTree>
    <p:extLst>
      <p:ext uri="{BB962C8B-B14F-4D97-AF65-F5344CB8AC3E}">
        <p14:creationId xmlns:p14="http://schemas.microsoft.com/office/powerpoint/2010/main" val="4228066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7">
            <a:extLst>
              <a:ext uri="{FF2B5EF4-FFF2-40B4-BE49-F238E27FC236}">
                <a16:creationId xmlns:a16="http://schemas.microsoft.com/office/drawing/2014/main" id="{C01ECC9E-4CA3-47C1-87CF-7EBC852C5AD9}"/>
              </a:ext>
            </a:extLst>
          </p:cNvPr>
          <p:cNvSpPr/>
          <p:nvPr/>
        </p:nvSpPr>
        <p:spPr>
          <a:xfrm>
            <a:off x="8018767" y="2213055"/>
            <a:ext cx="288757" cy="6918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F07F0B4C-A187-41AC-B44A-57B7665B14A5}"/>
              </a:ext>
            </a:extLst>
          </p:cNvPr>
          <p:cNvSpPr>
            <a:spLocks noGrp="1"/>
          </p:cNvSpPr>
          <p:nvPr>
            <p:ph type="sldNum" sz="quarter" idx="12"/>
          </p:nvPr>
        </p:nvSpPr>
        <p:spPr/>
        <p:txBody>
          <a:bodyPr/>
          <a:lstStyle/>
          <a:p>
            <a:fld id="{72A5E12F-523A-4D75-95A2-779F57F5D9E2}" type="slidenum">
              <a:rPr lang="zh-CN" altLang="en-US" smtClean="0"/>
              <a:pPr/>
              <a:t>4</a:t>
            </a:fld>
            <a:endParaRPr lang="zh-CN" altLang="en-US"/>
          </a:p>
        </p:txBody>
      </p:sp>
      <p:sp>
        <p:nvSpPr>
          <p:cNvPr id="3" name="文本占位符 2">
            <a:extLst>
              <a:ext uri="{FF2B5EF4-FFF2-40B4-BE49-F238E27FC236}">
                <a16:creationId xmlns:a16="http://schemas.microsoft.com/office/drawing/2014/main" id="{03CF4F49-EDA4-4E18-81E3-C2E9BEF18D75}"/>
              </a:ext>
            </a:extLst>
          </p:cNvPr>
          <p:cNvSpPr>
            <a:spLocks noGrp="1"/>
          </p:cNvSpPr>
          <p:nvPr>
            <p:ph type="body" sz="quarter" idx="13"/>
          </p:nvPr>
        </p:nvSpPr>
        <p:spPr/>
        <p:txBody>
          <a:bodyPr/>
          <a:lstStyle/>
          <a:p>
            <a:r>
              <a:rPr kumimoji="0" lang="en-US" altLang="zh-CN" sz="2800" b="1" i="0" u="none" strike="noStrike" kern="0" cap="none" normalizeH="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Polarimetric </a:t>
            </a:r>
            <a:r>
              <a:rPr lang="en-US" altLang="zh-CN" dirty="0">
                <a:latin typeface="+mn-lt"/>
              </a:rPr>
              <a:t>SAR</a:t>
            </a:r>
            <a:endParaRPr lang="zh-CN" altLang="en-US" dirty="0">
              <a:latin typeface="+mn-lt"/>
            </a:endParaRPr>
          </a:p>
        </p:txBody>
      </p:sp>
      <p:pic>
        <p:nvPicPr>
          <p:cNvPr id="12" name="图片 11">
            <a:extLst>
              <a:ext uri="{FF2B5EF4-FFF2-40B4-BE49-F238E27FC236}">
                <a16:creationId xmlns:a16="http://schemas.microsoft.com/office/drawing/2014/main" id="{3A7E6361-2FD6-4F98-9AF4-476E51DED47D}"/>
              </a:ext>
            </a:extLst>
          </p:cNvPr>
          <p:cNvPicPr>
            <a:picLocks noChangeAspect="1"/>
          </p:cNvPicPr>
          <p:nvPr/>
        </p:nvPicPr>
        <p:blipFill>
          <a:blip r:embed="rId3"/>
          <a:stretch>
            <a:fillRect/>
          </a:stretch>
        </p:blipFill>
        <p:spPr>
          <a:xfrm>
            <a:off x="108977" y="1241541"/>
            <a:ext cx="2590933" cy="1073205"/>
          </a:xfrm>
          <a:prstGeom prst="rect">
            <a:avLst/>
          </a:prstGeom>
        </p:spPr>
      </p:pic>
      <p:sp>
        <p:nvSpPr>
          <p:cNvPr id="9" name="任意多边形: 形状 8">
            <a:extLst>
              <a:ext uri="{FF2B5EF4-FFF2-40B4-BE49-F238E27FC236}">
                <a16:creationId xmlns:a16="http://schemas.microsoft.com/office/drawing/2014/main" id="{A8702F21-58A9-4A75-AA83-961726266359}"/>
              </a:ext>
            </a:extLst>
          </p:cNvPr>
          <p:cNvSpPr/>
          <p:nvPr/>
        </p:nvSpPr>
        <p:spPr>
          <a:xfrm rot="1194457">
            <a:off x="595706" y="5236664"/>
            <a:ext cx="2149053" cy="1294122"/>
          </a:xfrm>
          <a:custGeom>
            <a:avLst/>
            <a:gdLst>
              <a:gd name="connsiteX0" fmla="*/ 0 w 3182353"/>
              <a:gd name="connsiteY0" fmla="*/ 1828843 h 1828843"/>
              <a:gd name="connsiteX1" fmla="*/ 354932 w 3182353"/>
              <a:gd name="connsiteY1" fmla="*/ 980617 h 1828843"/>
              <a:gd name="connsiteX2" fmla="*/ 1461837 w 3182353"/>
              <a:gd name="connsiteY2" fmla="*/ 156454 h 1828843"/>
              <a:gd name="connsiteX3" fmla="*/ 3182353 w 3182353"/>
              <a:gd name="connsiteY3" fmla="*/ 43 h 1828843"/>
              <a:gd name="connsiteX4" fmla="*/ 3182353 w 3182353"/>
              <a:gd name="connsiteY4" fmla="*/ 43 h 1828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353" h="1828843">
                <a:moveTo>
                  <a:pt x="0" y="1828843"/>
                </a:moveTo>
                <a:cubicBezTo>
                  <a:pt x="55646" y="1544096"/>
                  <a:pt x="111292" y="1259349"/>
                  <a:pt x="354932" y="980617"/>
                </a:cubicBezTo>
                <a:cubicBezTo>
                  <a:pt x="598572" y="701885"/>
                  <a:pt x="990600" y="319883"/>
                  <a:pt x="1461837" y="156454"/>
                </a:cubicBezTo>
                <a:cubicBezTo>
                  <a:pt x="1933074" y="-6975"/>
                  <a:pt x="3182353" y="43"/>
                  <a:pt x="3182353" y="43"/>
                </a:cubicBezTo>
                <a:lnTo>
                  <a:pt x="3182353" y="43"/>
                </a:lnTo>
              </a:path>
            </a:pathLst>
          </a:cu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3D7035AF-716A-4155-B1D0-8068E982BCA0}"/>
              </a:ext>
            </a:extLst>
          </p:cNvPr>
          <p:cNvCxnSpPr>
            <a:cxnSpLocks/>
          </p:cNvCxnSpPr>
          <p:nvPr/>
        </p:nvCxnSpPr>
        <p:spPr>
          <a:xfrm>
            <a:off x="1244078" y="2588162"/>
            <a:ext cx="0" cy="2412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直接箭头连接符 20">
            <a:extLst>
              <a:ext uri="{FF2B5EF4-FFF2-40B4-BE49-F238E27FC236}">
                <a16:creationId xmlns:a16="http://schemas.microsoft.com/office/drawing/2014/main" id="{EC266393-0B77-48D4-95E0-5DD02F6EF44D}"/>
              </a:ext>
            </a:extLst>
          </p:cNvPr>
          <p:cNvCxnSpPr/>
          <p:nvPr/>
        </p:nvCxnSpPr>
        <p:spPr>
          <a:xfrm>
            <a:off x="1670234" y="2558963"/>
            <a:ext cx="0" cy="2412000"/>
          </a:xfrm>
          <a:prstGeom prst="straightConnector1">
            <a:avLst/>
          </a:prstGeom>
          <a:ln>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5AF90F30-8C22-4E6A-9AA9-E05F1F2232BB}"/>
              </a:ext>
            </a:extLst>
          </p:cNvPr>
          <p:cNvSpPr txBox="1"/>
          <p:nvPr/>
        </p:nvSpPr>
        <p:spPr>
          <a:xfrm>
            <a:off x="6190250" y="1129041"/>
            <a:ext cx="2171698" cy="707886"/>
          </a:xfrm>
          <a:prstGeom prst="rect">
            <a:avLst/>
          </a:prstGeom>
          <a:noFill/>
        </p:spPr>
        <p:txBody>
          <a:bodyPr wrap="square" rtlCol="0">
            <a:spAutoFit/>
          </a:bodyPr>
          <a:lstStyle/>
          <a:p>
            <a:pPr algn="ctr"/>
            <a:r>
              <a:rPr kumimoji="0" lang="en-US" altLang="zh-CN" sz="2000" b="1" i="0" u="none" strike="noStrike" kern="0" cap="none" normalizeH="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Polarimetric	  </a:t>
            </a:r>
          </a:p>
          <a:p>
            <a:pPr algn="ctr"/>
            <a:r>
              <a:rPr kumimoji="0" lang="zh-CN" altLang="en-US" sz="2000" i="0" u="none" strike="noStrike" kern="0" cap="none" normalizeH="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极化的，偏振的</a:t>
            </a:r>
            <a:endParaRPr lang="zh-CN" altLang="en-US" sz="2000" dirty="0"/>
          </a:p>
        </p:txBody>
      </p:sp>
      <p:sp>
        <p:nvSpPr>
          <p:cNvPr id="18" name="椭圆 17">
            <a:extLst>
              <a:ext uri="{FF2B5EF4-FFF2-40B4-BE49-F238E27FC236}">
                <a16:creationId xmlns:a16="http://schemas.microsoft.com/office/drawing/2014/main" id="{A9047A66-057E-4388-8C88-690992B9F4C2}"/>
              </a:ext>
            </a:extLst>
          </p:cNvPr>
          <p:cNvSpPr/>
          <p:nvPr/>
        </p:nvSpPr>
        <p:spPr>
          <a:xfrm>
            <a:off x="7975619" y="2213055"/>
            <a:ext cx="288757" cy="6918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263BBCC3-B72A-4DAB-A56C-3C20088F94DB}"/>
              </a:ext>
            </a:extLst>
          </p:cNvPr>
          <p:cNvCxnSpPr/>
          <p:nvPr/>
        </p:nvCxnSpPr>
        <p:spPr>
          <a:xfrm>
            <a:off x="8089920" y="2345267"/>
            <a:ext cx="0" cy="451320"/>
          </a:xfrm>
          <a:prstGeom prst="line">
            <a:avLst/>
          </a:prstGeom>
        </p:spPr>
        <p:style>
          <a:lnRef idx="2">
            <a:schemeClr val="dk1"/>
          </a:lnRef>
          <a:fillRef idx="0">
            <a:schemeClr val="dk1"/>
          </a:fillRef>
          <a:effectRef idx="1">
            <a:schemeClr val="dk1"/>
          </a:effectRef>
          <a:fontRef idx="minor">
            <a:schemeClr val="tx1"/>
          </a:fontRef>
        </p:style>
      </p:cxnSp>
      <p:cxnSp>
        <p:nvCxnSpPr>
          <p:cNvPr id="32" name="直接连接符 31">
            <a:extLst>
              <a:ext uri="{FF2B5EF4-FFF2-40B4-BE49-F238E27FC236}">
                <a16:creationId xmlns:a16="http://schemas.microsoft.com/office/drawing/2014/main" id="{B07CADD5-D62C-4450-9B81-B405C71AAFE3}"/>
              </a:ext>
            </a:extLst>
          </p:cNvPr>
          <p:cNvCxnSpPr/>
          <p:nvPr/>
        </p:nvCxnSpPr>
        <p:spPr>
          <a:xfrm>
            <a:off x="8146067" y="2345267"/>
            <a:ext cx="0" cy="451320"/>
          </a:xfrm>
          <a:prstGeom prst="line">
            <a:avLst/>
          </a:prstGeom>
        </p:spPr>
        <p:style>
          <a:lnRef idx="2">
            <a:schemeClr val="dk1"/>
          </a:lnRef>
          <a:fillRef idx="0">
            <a:schemeClr val="dk1"/>
          </a:fillRef>
          <a:effectRef idx="1">
            <a:schemeClr val="dk1"/>
          </a:effectRef>
          <a:fontRef idx="minor">
            <a:schemeClr val="tx1"/>
          </a:fontRef>
        </p:style>
      </p:cxnSp>
      <p:cxnSp>
        <p:nvCxnSpPr>
          <p:cNvPr id="23" name="直接连接符 22">
            <a:extLst>
              <a:ext uri="{FF2B5EF4-FFF2-40B4-BE49-F238E27FC236}">
                <a16:creationId xmlns:a16="http://schemas.microsoft.com/office/drawing/2014/main" id="{3DF89800-3F30-4875-A7CC-376C79CEF154}"/>
              </a:ext>
            </a:extLst>
          </p:cNvPr>
          <p:cNvCxnSpPr>
            <a:cxnSpLocks/>
          </p:cNvCxnSpPr>
          <p:nvPr/>
        </p:nvCxnSpPr>
        <p:spPr>
          <a:xfrm flipV="1">
            <a:off x="5458658" y="2558963"/>
            <a:ext cx="4387366" cy="11964"/>
          </a:xfrm>
          <a:prstGeom prst="line">
            <a:avLst/>
          </a:prstGeom>
        </p:spPr>
        <p:style>
          <a:lnRef idx="3">
            <a:schemeClr val="dk1"/>
          </a:lnRef>
          <a:fillRef idx="0">
            <a:schemeClr val="dk1"/>
          </a:fillRef>
          <a:effectRef idx="2">
            <a:schemeClr val="dk1"/>
          </a:effectRef>
          <a:fontRef idx="minor">
            <a:schemeClr val="tx1"/>
          </a:fontRef>
        </p:style>
      </p:cxnSp>
      <p:cxnSp>
        <p:nvCxnSpPr>
          <p:cNvPr id="25" name="直接连接符 24">
            <a:extLst>
              <a:ext uri="{FF2B5EF4-FFF2-40B4-BE49-F238E27FC236}">
                <a16:creationId xmlns:a16="http://schemas.microsoft.com/office/drawing/2014/main" id="{191523BD-291E-49AA-83CE-ABF670BD456F}"/>
              </a:ext>
            </a:extLst>
          </p:cNvPr>
          <p:cNvCxnSpPr/>
          <p:nvPr/>
        </p:nvCxnSpPr>
        <p:spPr>
          <a:xfrm>
            <a:off x="8586868" y="2291125"/>
            <a:ext cx="0" cy="559604"/>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7FBC4D47-70F4-4E50-8801-EE728FC27A28}"/>
              </a:ext>
            </a:extLst>
          </p:cNvPr>
          <p:cNvCxnSpPr/>
          <p:nvPr/>
        </p:nvCxnSpPr>
        <p:spPr>
          <a:xfrm>
            <a:off x="8769347" y="2291125"/>
            <a:ext cx="0" cy="559604"/>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4D608993-38FE-4D6C-8CBD-8659148DEF84}"/>
              </a:ext>
            </a:extLst>
          </p:cNvPr>
          <p:cNvCxnSpPr/>
          <p:nvPr/>
        </p:nvCxnSpPr>
        <p:spPr>
          <a:xfrm>
            <a:off x="8969262" y="2291125"/>
            <a:ext cx="0" cy="559604"/>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15194008-305D-42FB-B229-8220AFEA8B5B}"/>
              </a:ext>
            </a:extLst>
          </p:cNvPr>
          <p:cNvCxnSpPr/>
          <p:nvPr/>
        </p:nvCxnSpPr>
        <p:spPr>
          <a:xfrm>
            <a:off x="9154357" y="2291125"/>
            <a:ext cx="0" cy="559604"/>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D2F35069-000F-4067-B62A-97E1884D0FA5}"/>
              </a:ext>
            </a:extLst>
          </p:cNvPr>
          <p:cNvCxnSpPr/>
          <p:nvPr/>
        </p:nvCxnSpPr>
        <p:spPr>
          <a:xfrm>
            <a:off x="5556915" y="2284069"/>
            <a:ext cx="0" cy="559604"/>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85FD608F-C733-4628-8F7B-8FAA3ED165C9}"/>
              </a:ext>
            </a:extLst>
          </p:cNvPr>
          <p:cNvCxnSpPr/>
          <p:nvPr/>
        </p:nvCxnSpPr>
        <p:spPr>
          <a:xfrm>
            <a:off x="5739394" y="2284069"/>
            <a:ext cx="0" cy="559604"/>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45" name="直接连接符 44">
            <a:extLst>
              <a:ext uri="{FF2B5EF4-FFF2-40B4-BE49-F238E27FC236}">
                <a16:creationId xmlns:a16="http://schemas.microsoft.com/office/drawing/2014/main" id="{3000D63A-E0C3-45E1-8B44-F5B0B77332CF}"/>
              </a:ext>
            </a:extLst>
          </p:cNvPr>
          <p:cNvCxnSpPr/>
          <p:nvPr/>
        </p:nvCxnSpPr>
        <p:spPr>
          <a:xfrm>
            <a:off x="5939309" y="2284069"/>
            <a:ext cx="0" cy="559604"/>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46" name="直接连接符 45">
            <a:extLst>
              <a:ext uri="{FF2B5EF4-FFF2-40B4-BE49-F238E27FC236}">
                <a16:creationId xmlns:a16="http://schemas.microsoft.com/office/drawing/2014/main" id="{A53E6151-1575-4F71-A6F5-6057499945B5}"/>
              </a:ext>
            </a:extLst>
          </p:cNvPr>
          <p:cNvCxnSpPr/>
          <p:nvPr/>
        </p:nvCxnSpPr>
        <p:spPr>
          <a:xfrm>
            <a:off x="6124404" y="2284069"/>
            <a:ext cx="0" cy="559604"/>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27" name="矩形 26">
            <a:extLst>
              <a:ext uri="{FF2B5EF4-FFF2-40B4-BE49-F238E27FC236}">
                <a16:creationId xmlns:a16="http://schemas.microsoft.com/office/drawing/2014/main" id="{3D2E9BD3-657F-4931-8ECA-F872C55B8AEC}"/>
              </a:ext>
            </a:extLst>
          </p:cNvPr>
          <p:cNvSpPr/>
          <p:nvPr/>
        </p:nvSpPr>
        <p:spPr>
          <a:xfrm>
            <a:off x="6324319" y="2291125"/>
            <a:ext cx="741947" cy="559604"/>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地物散射</a:t>
            </a:r>
          </a:p>
        </p:txBody>
      </p:sp>
      <p:cxnSp>
        <p:nvCxnSpPr>
          <p:cNvPr id="47" name="直接连接符 46">
            <a:extLst>
              <a:ext uri="{FF2B5EF4-FFF2-40B4-BE49-F238E27FC236}">
                <a16:creationId xmlns:a16="http://schemas.microsoft.com/office/drawing/2014/main" id="{49F1A2C2-0EBA-42F6-9671-657E7ACC418D}"/>
              </a:ext>
            </a:extLst>
          </p:cNvPr>
          <p:cNvCxnSpPr/>
          <p:nvPr/>
        </p:nvCxnSpPr>
        <p:spPr>
          <a:xfrm>
            <a:off x="7506031" y="2291125"/>
            <a:ext cx="0" cy="559604"/>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34" name="直接连接符 33">
            <a:extLst>
              <a:ext uri="{FF2B5EF4-FFF2-40B4-BE49-F238E27FC236}">
                <a16:creationId xmlns:a16="http://schemas.microsoft.com/office/drawing/2014/main" id="{E57DC277-2E4F-4A95-9AEA-F4D0F73F0703}"/>
              </a:ext>
            </a:extLst>
          </p:cNvPr>
          <p:cNvCxnSpPr/>
          <p:nvPr/>
        </p:nvCxnSpPr>
        <p:spPr>
          <a:xfrm flipH="1">
            <a:off x="7352809" y="2405493"/>
            <a:ext cx="282742" cy="330868"/>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3B2CBF98-0B36-4A52-B20B-40BC74888C70}"/>
              </a:ext>
            </a:extLst>
          </p:cNvPr>
          <p:cNvCxnSpPr>
            <a:cxnSpLocks/>
          </p:cNvCxnSpPr>
          <p:nvPr/>
        </p:nvCxnSpPr>
        <p:spPr>
          <a:xfrm>
            <a:off x="7383331" y="2370936"/>
            <a:ext cx="245399" cy="376054"/>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70" name="椭圆 69">
            <a:extLst>
              <a:ext uri="{FF2B5EF4-FFF2-40B4-BE49-F238E27FC236}">
                <a16:creationId xmlns:a16="http://schemas.microsoft.com/office/drawing/2014/main" id="{2704795E-FFF6-43B6-AEC5-05EE14A5B6D9}"/>
              </a:ext>
            </a:extLst>
          </p:cNvPr>
          <p:cNvSpPr/>
          <p:nvPr/>
        </p:nvSpPr>
        <p:spPr>
          <a:xfrm>
            <a:off x="8014771" y="3364118"/>
            <a:ext cx="288757" cy="6918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32A0BEE3-C37E-4704-9652-5C252A54E256}"/>
              </a:ext>
            </a:extLst>
          </p:cNvPr>
          <p:cNvCxnSpPr/>
          <p:nvPr/>
        </p:nvCxnSpPr>
        <p:spPr>
          <a:xfrm>
            <a:off x="5556915" y="3421944"/>
            <a:ext cx="0" cy="559604"/>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79" name="直接连接符 78">
            <a:extLst>
              <a:ext uri="{FF2B5EF4-FFF2-40B4-BE49-F238E27FC236}">
                <a16:creationId xmlns:a16="http://schemas.microsoft.com/office/drawing/2014/main" id="{F41B23A1-D809-4E5A-AF04-4E5F618D79E3}"/>
              </a:ext>
            </a:extLst>
          </p:cNvPr>
          <p:cNvCxnSpPr/>
          <p:nvPr/>
        </p:nvCxnSpPr>
        <p:spPr>
          <a:xfrm>
            <a:off x="5739394" y="3421944"/>
            <a:ext cx="0" cy="559604"/>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80" name="直接连接符 79">
            <a:extLst>
              <a:ext uri="{FF2B5EF4-FFF2-40B4-BE49-F238E27FC236}">
                <a16:creationId xmlns:a16="http://schemas.microsoft.com/office/drawing/2014/main" id="{68C50B17-BE7B-4BAA-9736-2FED0ED2C776}"/>
              </a:ext>
            </a:extLst>
          </p:cNvPr>
          <p:cNvCxnSpPr/>
          <p:nvPr/>
        </p:nvCxnSpPr>
        <p:spPr>
          <a:xfrm>
            <a:off x="5939309" y="3421944"/>
            <a:ext cx="0" cy="559604"/>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81" name="直接连接符 80">
            <a:extLst>
              <a:ext uri="{FF2B5EF4-FFF2-40B4-BE49-F238E27FC236}">
                <a16:creationId xmlns:a16="http://schemas.microsoft.com/office/drawing/2014/main" id="{D0C3294D-F1BE-4D6A-A8ED-E8536F3ED9EA}"/>
              </a:ext>
            </a:extLst>
          </p:cNvPr>
          <p:cNvCxnSpPr/>
          <p:nvPr/>
        </p:nvCxnSpPr>
        <p:spPr>
          <a:xfrm>
            <a:off x="6124404" y="3421944"/>
            <a:ext cx="0" cy="559604"/>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83" name="直接连接符 82">
            <a:extLst>
              <a:ext uri="{FF2B5EF4-FFF2-40B4-BE49-F238E27FC236}">
                <a16:creationId xmlns:a16="http://schemas.microsoft.com/office/drawing/2014/main" id="{DA19CB0B-6783-4E06-8E77-F22C0BF069ED}"/>
              </a:ext>
            </a:extLst>
          </p:cNvPr>
          <p:cNvCxnSpPr/>
          <p:nvPr/>
        </p:nvCxnSpPr>
        <p:spPr>
          <a:xfrm>
            <a:off x="7506031" y="3429000"/>
            <a:ext cx="0" cy="559604"/>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84" name="直接连接符 83">
            <a:extLst>
              <a:ext uri="{FF2B5EF4-FFF2-40B4-BE49-F238E27FC236}">
                <a16:creationId xmlns:a16="http://schemas.microsoft.com/office/drawing/2014/main" id="{11E9C8D1-1FAE-406B-B488-1A21B1D91FE7}"/>
              </a:ext>
            </a:extLst>
          </p:cNvPr>
          <p:cNvCxnSpPr/>
          <p:nvPr/>
        </p:nvCxnSpPr>
        <p:spPr>
          <a:xfrm flipH="1">
            <a:off x="7352809" y="3543368"/>
            <a:ext cx="282742" cy="330868"/>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85" name="直接连接符 84">
            <a:extLst>
              <a:ext uri="{FF2B5EF4-FFF2-40B4-BE49-F238E27FC236}">
                <a16:creationId xmlns:a16="http://schemas.microsoft.com/office/drawing/2014/main" id="{515E248B-DCA5-4761-B275-27C1D4D22107}"/>
              </a:ext>
            </a:extLst>
          </p:cNvPr>
          <p:cNvCxnSpPr>
            <a:cxnSpLocks/>
          </p:cNvCxnSpPr>
          <p:nvPr/>
        </p:nvCxnSpPr>
        <p:spPr>
          <a:xfrm>
            <a:off x="7383331" y="3508811"/>
            <a:ext cx="245399" cy="376054"/>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69" name="椭圆 68">
            <a:extLst>
              <a:ext uri="{FF2B5EF4-FFF2-40B4-BE49-F238E27FC236}">
                <a16:creationId xmlns:a16="http://schemas.microsoft.com/office/drawing/2014/main" id="{4E633DA4-B5EB-447E-92EF-47DDF63CF6F2}"/>
              </a:ext>
            </a:extLst>
          </p:cNvPr>
          <p:cNvSpPr/>
          <p:nvPr/>
        </p:nvSpPr>
        <p:spPr>
          <a:xfrm>
            <a:off x="7960323" y="3362894"/>
            <a:ext cx="288757" cy="6918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连接符 72">
            <a:extLst>
              <a:ext uri="{FF2B5EF4-FFF2-40B4-BE49-F238E27FC236}">
                <a16:creationId xmlns:a16="http://schemas.microsoft.com/office/drawing/2014/main" id="{5E23B1A1-76EB-47DB-8AC3-593DA3F26BBC}"/>
              </a:ext>
            </a:extLst>
          </p:cNvPr>
          <p:cNvCxnSpPr>
            <a:cxnSpLocks/>
          </p:cNvCxnSpPr>
          <p:nvPr/>
        </p:nvCxnSpPr>
        <p:spPr>
          <a:xfrm>
            <a:off x="5458658" y="3708802"/>
            <a:ext cx="4387366" cy="0"/>
          </a:xfrm>
          <a:prstGeom prst="line">
            <a:avLst/>
          </a:prstGeom>
        </p:spPr>
        <p:style>
          <a:lnRef idx="3">
            <a:schemeClr val="dk1"/>
          </a:lnRef>
          <a:fillRef idx="0">
            <a:schemeClr val="dk1"/>
          </a:fillRef>
          <a:effectRef idx="2">
            <a:schemeClr val="dk1"/>
          </a:effectRef>
          <a:fontRef idx="minor">
            <a:schemeClr val="tx1"/>
          </a:fontRef>
        </p:style>
      </p:cxnSp>
      <p:sp>
        <p:nvSpPr>
          <p:cNvPr id="82" name="矩形 81">
            <a:extLst>
              <a:ext uri="{FF2B5EF4-FFF2-40B4-BE49-F238E27FC236}">
                <a16:creationId xmlns:a16="http://schemas.microsoft.com/office/drawing/2014/main" id="{B74CEC23-C9BD-4377-8058-E43AE6490197}"/>
              </a:ext>
            </a:extLst>
          </p:cNvPr>
          <p:cNvSpPr/>
          <p:nvPr/>
        </p:nvSpPr>
        <p:spPr>
          <a:xfrm>
            <a:off x="6324319" y="3429000"/>
            <a:ext cx="741947" cy="559604"/>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地物散射</a:t>
            </a:r>
          </a:p>
        </p:txBody>
      </p:sp>
      <p:cxnSp>
        <p:nvCxnSpPr>
          <p:cNvPr id="95" name="直接连接符 94">
            <a:extLst>
              <a:ext uri="{FF2B5EF4-FFF2-40B4-BE49-F238E27FC236}">
                <a16:creationId xmlns:a16="http://schemas.microsoft.com/office/drawing/2014/main" id="{36946983-4199-4E68-B1C4-5E3D1E228B3E}"/>
              </a:ext>
            </a:extLst>
          </p:cNvPr>
          <p:cNvCxnSpPr>
            <a:cxnSpLocks/>
          </p:cNvCxnSpPr>
          <p:nvPr/>
        </p:nvCxnSpPr>
        <p:spPr>
          <a:xfrm flipH="1" flipV="1">
            <a:off x="7971536" y="3675010"/>
            <a:ext cx="268847" cy="131404"/>
          </a:xfrm>
          <a:prstGeom prst="line">
            <a:avLst/>
          </a:prstGeom>
        </p:spPr>
        <p:style>
          <a:lnRef idx="2">
            <a:schemeClr val="dk1"/>
          </a:lnRef>
          <a:fillRef idx="0">
            <a:schemeClr val="dk1"/>
          </a:fillRef>
          <a:effectRef idx="1">
            <a:schemeClr val="dk1"/>
          </a:effectRef>
          <a:fontRef idx="minor">
            <a:schemeClr val="tx1"/>
          </a:fontRef>
        </p:style>
      </p:cxnSp>
      <p:cxnSp>
        <p:nvCxnSpPr>
          <p:cNvPr id="98" name="直接连接符 97">
            <a:extLst>
              <a:ext uri="{FF2B5EF4-FFF2-40B4-BE49-F238E27FC236}">
                <a16:creationId xmlns:a16="http://schemas.microsoft.com/office/drawing/2014/main" id="{74694ED8-668E-49B0-A1B5-E4A6A15E6111}"/>
              </a:ext>
            </a:extLst>
          </p:cNvPr>
          <p:cNvCxnSpPr>
            <a:cxnSpLocks/>
          </p:cNvCxnSpPr>
          <p:nvPr/>
        </p:nvCxnSpPr>
        <p:spPr>
          <a:xfrm flipH="1" flipV="1">
            <a:off x="7970277" y="3623659"/>
            <a:ext cx="268847" cy="131404"/>
          </a:xfrm>
          <a:prstGeom prst="line">
            <a:avLst/>
          </a:prstGeom>
        </p:spPr>
        <p:style>
          <a:lnRef idx="2">
            <a:schemeClr val="dk1"/>
          </a:lnRef>
          <a:fillRef idx="0">
            <a:schemeClr val="dk1"/>
          </a:fillRef>
          <a:effectRef idx="1">
            <a:schemeClr val="dk1"/>
          </a:effectRef>
          <a:fontRef idx="minor">
            <a:schemeClr val="tx1"/>
          </a:fontRef>
        </p:style>
      </p:cxnSp>
      <p:cxnSp>
        <p:nvCxnSpPr>
          <p:cNvPr id="100" name="直接连接符 99">
            <a:extLst>
              <a:ext uri="{FF2B5EF4-FFF2-40B4-BE49-F238E27FC236}">
                <a16:creationId xmlns:a16="http://schemas.microsoft.com/office/drawing/2014/main" id="{0CA7D71D-7E8D-40CD-B23C-1F3CAAB27F9F}"/>
              </a:ext>
            </a:extLst>
          </p:cNvPr>
          <p:cNvCxnSpPr>
            <a:cxnSpLocks/>
          </p:cNvCxnSpPr>
          <p:nvPr/>
        </p:nvCxnSpPr>
        <p:spPr>
          <a:xfrm>
            <a:off x="8484074" y="3592172"/>
            <a:ext cx="513427" cy="285639"/>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102" name="直接连接符 101">
            <a:extLst>
              <a:ext uri="{FF2B5EF4-FFF2-40B4-BE49-F238E27FC236}">
                <a16:creationId xmlns:a16="http://schemas.microsoft.com/office/drawing/2014/main" id="{DFDDE781-0181-46FA-AD63-7D4A45F271D8}"/>
              </a:ext>
            </a:extLst>
          </p:cNvPr>
          <p:cNvCxnSpPr>
            <a:cxnSpLocks/>
          </p:cNvCxnSpPr>
          <p:nvPr/>
        </p:nvCxnSpPr>
        <p:spPr>
          <a:xfrm>
            <a:off x="8669258" y="3567969"/>
            <a:ext cx="513427" cy="285639"/>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103" name="直接连接符 102">
            <a:extLst>
              <a:ext uri="{FF2B5EF4-FFF2-40B4-BE49-F238E27FC236}">
                <a16:creationId xmlns:a16="http://schemas.microsoft.com/office/drawing/2014/main" id="{F19C43AA-713C-4D9A-B30E-4ACB935FEA75}"/>
              </a:ext>
            </a:extLst>
          </p:cNvPr>
          <p:cNvCxnSpPr>
            <a:cxnSpLocks/>
          </p:cNvCxnSpPr>
          <p:nvPr/>
        </p:nvCxnSpPr>
        <p:spPr>
          <a:xfrm>
            <a:off x="8961083" y="3559737"/>
            <a:ext cx="513427" cy="285639"/>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104" name="直接连接符 103">
            <a:extLst>
              <a:ext uri="{FF2B5EF4-FFF2-40B4-BE49-F238E27FC236}">
                <a16:creationId xmlns:a16="http://schemas.microsoft.com/office/drawing/2014/main" id="{401621F9-212E-4B09-B617-E52FD39EF047}"/>
              </a:ext>
            </a:extLst>
          </p:cNvPr>
          <p:cNvCxnSpPr>
            <a:cxnSpLocks/>
          </p:cNvCxnSpPr>
          <p:nvPr/>
        </p:nvCxnSpPr>
        <p:spPr>
          <a:xfrm>
            <a:off x="9152051" y="3552260"/>
            <a:ext cx="513427" cy="285639"/>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107" name="左大括号 106">
            <a:extLst>
              <a:ext uri="{FF2B5EF4-FFF2-40B4-BE49-F238E27FC236}">
                <a16:creationId xmlns:a16="http://schemas.microsoft.com/office/drawing/2014/main" id="{92D0BBD5-6325-4B1F-B5D5-BAB1D094F3C0}"/>
              </a:ext>
            </a:extLst>
          </p:cNvPr>
          <p:cNvSpPr/>
          <p:nvPr/>
        </p:nvSpPr>
        <p:spPr>
          <a:xfrm>
            <a:off x="5066395" y="2522548"/>
            <a:ext cx="45719" cy="142791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08" name="文本框 107">
            <a:extLst>
              <a:ext uri="{FF2B5EF4-FFF2-40B4-BE49-F238E27FC236}">
                <a16:creationId xmlns:a16="http://schemas.microsoft.com/office/drawing/2014/main" id="{2A9B66C7-2151-4423-AF1A-D197789B9289}"/>
              </a:ext>
            </a:extLst>
          </p:cNvPr>
          <p:cNvSpPr txBox="1"/>
          <p:nvPr/>
        </p:nvSpPr>
        <p:spPr>
          <a:xfrm>
            <a:off x="3417815" y="2727422"/>
            <a:ext cx="1240934" cy="646331"/>
          </a:xfrm>
          <a:prstGeom prst="rect">
            <a:avLst/>
          </a:prstGeom>
          <a:noFill/>
        </p:spPr>
        <p:txBody>
          <a:bodyPr wrap="square" rtlCol="0">
            <a:spAutoFit/>
          </a:bodyPr>
          <a:lstStyle/>
          <a:p>
            <a:pPr algn="ctr"/>
            <a:r>
              <a:rPr lang="zh-CN" altLang="en-US" dirty="0"/>
              <a:t>竖直发射</a:t>
            </a:r>
            <a:endParaRPr lang="en-US" altLang="zh-CN" dirty="0"/>
          </a:p>
          <a:p>
            <a:pPr algn="ctr"/>
            <a:r>
              <a:rPr lang="en-US" altLang="zh-CN" b="0" i="0" dirty="0">
                <a:effectLst/>
                <a:latin typeface="Gilroy"/>
              </a:rPr>
              <a:t>vertical</a:t>
            </a:r>
            <a:endParaRPr lang="zh-CN" altLang="en-US" dirty="0"/>
          </a:p>
        </p:txBody>
      </p:sp>
      <p:sp>
        <p:nvSpPr>
          <p:cNvPr id="109" name="文本框 108">
            <a:extLst>
              <a:ext uri="{FF2B5EF4-FFF2-40B4-BE49-F238E27FC236}">
                <a16:creationId xmlns:a16="http://schemas.microsoft.com/office/drawing/2014/main" id="{D6E1035E-E847-4707-BAA0-CA82B469B07E}"/>
              </a:ext>
            </a:extLst>
          </p:cNvPr>
          <p:cNvSpPr txBox="1"/>
          <p:nvPr/>
        </p:nvSpPr>
        <p:spPr>
          <a:xfrm>
            <a:off x="9871768" y="2284069"/>
            <a:ext cx="1240934" cy="646331"/>
          </a:xfrm>
          <a:prstGeom prst="rect">
            <a:avLst/>
          </a:prstGeom>
          <a:noFill/>
        </p:spPr>
        <p:txBody>
          <a:bodyPr wrap="square" rtlCol="0">
            <a:spAutoFit/>
          </a:bodyPr>
          <a:lstStyle/>
          <a:p>
            <a:pPr algn="ctr"/>
            <a:r>
              <a:rPr lang="zh-CN" altLang="en-US" dirty="0"/>
              <a:t>竖直接收</a:t>
            </a:r>
            <a:endParaRPr lang="en-US" altLang="zh-CN" dirty="0"/>
          </a:p>
          <a:p>
            <a:pPr algn="ctr"/>
            <a:r>
              <a:rPr lang="en-US" altLang="zh-CN" b="0" i="0" dirty="0">
                <a:effectLst/>
                <a:latin typeface="Gilroy"/>
              </a:rPr>
              <a:t>vertical</a:t>
            </a:r>
            <a:endParaRPr lang="zh-CN" altLang="en-US" dirty="0"/>
          </a:p>
        </p:txBody>
      </p:sp>
      <p:sp>
        <p:nvSpPr>
          <p:cNvPr id="110" name="文本框 109">
            <a:extLst>
              <a:ext uri="{FF2B5EF4-FFF2-40B4-BE49-F238E27FC236}">
                <a16:creationId xmlns:a16="http://schemas.microsoft.com/office/drawing/2014/main" id="{057A6E4A-346E-4450-B28B-486B1BB6B6A6}"/>
              </a:ext>
            </a:extLst>
          </p:cNvPr>
          <p:cNvSpPr txBox="1"/>
          <p:nvPr/>
        </p:nvSpPr>
        <p:spPr>
          <a:xfrm>
            <a:off x="9909439" y="3362894"/>
            <a:ext cx="1240934" cy="646331"/>
          </a:xfrm>
          <a:prstGeom prst="rect">
            <a:avLst/>
          </a:prstGeom>
          <a:noFill/>
        </p:spPr>
        <p:txBody>
          <a:bodyPr wrap="square" rtlCol="0">
            <a:spAutoFit/>
          </a:bodyPr>
          <a:lstStyle/>
          <a:p>
            <a:pPr algn="ctr"/>
            <a:r>
              <a:rPr lang="zh-CN" altLang="en-US" dirty="0"/>
              <a:t>水平接收</a:t>
            </a:r>
            <a:endParaRPr lang="en-US" altLang="zh-CN" dirty="0"/>
          </a:p>
          <a:p>
            <a:pPr algn="ctr"/>
            <a:r>
              <a:rPr lang="en-US" altLang="zh-CN" b="0" i="0" dirty="0">
                <a:effectLst/>
                <a:latin typeface="Gilroy"/>
              </a:rPr>
              <a:t>horizontal</a:t>
            </a:r>
            <a:endParaRPr lang="zh-CN" altLang="en-US" dirty="0"/>
          </a:p>
        </p:txBody>
      </p:sp>
      <p:sp>
        <p:nvSpPr>
          <p:cNvPr id="111" name="文本框 110">
            <a:extLst>
              <a:ext uri="{FF2B5EF4-FFF2-40B4-BE49-F238E27FC236}">
                <a16:creationId xmlns:a16="http://schemas.microsoft.com/office/drawing/2014/main" id="{E1B003E9-10DC-4899-BDA5-BAD66222CD32}"/>
              </a:ext>
            </a:extLst>
          </p:cNvPr>
          <p:cNvSpPr txBox="1"/>
          <p:nvPr/>
        </p:nvSpPr>
        <p:spPr>
          <a:xfrm>
            <a:off x="11244158" y="2297353"/>
            <a:ext cx="718143" cy="523220"/>
          </a:xfrm>
          <a:prstGeom prst="rect">
            <a:avLst/>
          </a:prstGeom>
          <a:noFill/>
        </p:spPr>
        <p:txBody>
          <a:bodyPr wrap="square" rtlCol="0">
            <a:spAutoFit/>
          </a:bodyPr>
          <a:lstStyle/>
          <a:p>
            <a:r>
              <a:rPr lang="en-US" altLang="zh-CN" sz="2800" b="1" dirty="0"/>
              <a:t>VV</a:t>
            </a:r>
            <a:endParaRPr lang="zh-CN" altLang="en-US" sz="2800" b="1" dirty="0"/>
          </a:p>
        </p:txBody>
      </p:sp>
      <p:sp>
        <p:nvSpPr>
          <p:cNvPr id="112" name="文本框 111">
            <a:extLst>
              <a:ext uri="{FF2B5EF4-FFF2-40B4-BE49-F238E27FC236}">
                <a16:creationId xmlns:a16="http://schemas.microsoft.com/office/drawing/2014/main" id="{E9C92C65-C5BD-40D4-870F-B713B2C91786}"/>
              </a:ext>
            </a:extLst>
          </p:cNvPr>
          <p:cNvSpPr txBox="1"/>
          <p:nvPr/>
        </p:nvSpPr>
        <p:spPr>
          <a:xfrm>
            <a:off x="11249037" y="3351016"/>
            <a:ext cx="718143" cy="523220"/>
          </a:xfrm>
          <a:prstGeom prst="rect">
            <a:avLst/>
          </a:prstGeom>
          <a:noFill/>
        </p:spPr>
        <p:txBody>
          <a:bodyPr wrap="square" rtlCol="0">
            <a:spAutoFit/>
          </a:bodyPr>
          <a:lstStyle/>
          <a:p>
            <a:r>
              <a:rPr lang="en-US" altLang="zh-CN" sz="2800" b="1" dirty="0"/>
              <a:t>VH</a:t>
            </a:r>
            <a:endParaRPr lang="zh-CN" altLang="en-US" sz="2800" b="1" dirty="0"/>
          </a:p>
        </p:txBody>
      </p:sp>
      <p:sp>
        <p:nvSpPr>
          <p:cNvPr id="114" name="文本框 113">
            <a:extLst>
              <a:ext uri="{FF2B5EF4-FFF2-40B4-BE49-F238E27FC236}">
                <a16:creationId xmlns:a16="http://schemas.microsoft.com/office/drawing/2014/main" id="{DD3E8536-11AE-49A0-89D2-B5E3B985AC68}"/>
              </a:ext>
            </a:extLst>
          </p:cNvPr>
          <p:cNvSpPr txBox="1"/>
          <p:nvPr/>
        </p:nvSpPr>
        <p:spPr>
          <a:xfrm>
            <a:off x="3469482" y="5178309"/>
            <a:ext cx="1240934" cy="646331"/>
          </a:xfrm>
          <a:prstGeom prst="rect">
            <a:avLst/>
          </a:prstGeom>
          <a:noFill/>
        </p:spPr>
        <p:txBody>
          <a:bodyPr wrap="square" rtlCol="0">
            <a:spAutoFit/>
          </a:bodyPr>
          <a:lstStyle/>
          <a:p>
            <a:pPr algn="ctr"/>
            <a:r>
              <a:rPr lang="zh-CN" altLang="en-US" dirty="0"/>
              <a:t>水平发射</a:t>
            </a:r>
            <a:endParaRPr lang="en-US" altLang="zh-CN" dirty="0"/>
          </a:p>
          <a:p>
            <a:pPr algn="ctr"/>
            <a:r>
              <a:rPr lang="en-US" altLang="zh-CN" b="0" i="0" dirty="0">
                <a:effectLst/>
                <a:latin typeface="Gilroy"/>
              </a:rPr>
              <a:t>horizontal</a:t>
            </a:r>
            <a:endParaRPr lang="zh-CN" altLang="en-US" dirty="0"/>
          </a:p>
        </p:txBody>
      </p:sp>
      <p:sp>
        <p:nvSpPr>
          <p:cNvPr id="115" name="椭圆 114">
            <a:extLst>
              <a:ext uri="{FF2B5EF4-FFF2-40B4-BE49-F238E27FC236}">
                <a16:creationId xmlns:a16="http://schemas.microsoft.com/office/drawing/2014/main" id="{70DD92E5-1532-42FB-9460-97F3D955C789}"/>
              </a:ext>
            </a:extLst>
          </p:cNvPr>
          <p:cNvSpPr/>
          <p:nvPr/>
        </p:nvSpPr>
        <p:spPr>
          <a:xfrm>
            <a:off x="8187554" y="4568089"/>
            <a:ext cx="288757" cy="6918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069FE205-0924-4703-A4BB-DDB3C852A5A6}"/>
              </a:ext>
            </a:extLst>
          </p:cNvPr>
          <p:cNvSpPr/>
          <p:nvPr/>
        </p:nvSpPr>
        <p:spPr>
          <a:xfrm>
            <a:off x="8144406" y="4568089"/>
            <a:ext cx="288757" cy="6918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7" name="直接连接符 116">
            <a:extLst>
              <a:ext uri="{FF2B5EF4-FFF2-40B4-BE49-F238E27FC236}">
                <a16:creationId xmlns:a16="http://schemas.microsoft.com/office/drawing/2014/main" id="{AC7B8393-A06E-4410-ACA0-FF46EEC35291}"/>
              </a:ext>
            </a:extLst>
          </p:cNvPr>
          <p:cNvCxnSpPr/>
          <p:nvPr/>
        </p:nvCxnSpPr>
        <p:spPr>
          <a:xfrm>
            <a:off x="8258707" y="4700301"/>
            <a:ext cx="0" cy="451320"/>
          </a:xfrm>
          <a:prstGeom prst="line">
            <a:avLst/>
          </a:prstGeom>
        </p:spPr>
        <p:style>
          <a:lnRef idx="2">
            <a:schemeClr val="dk1"/>
          </a:lnRef>
          <a:fillRef idx="0">
            <a:schemeClr val="dk1"/>
          </a:fillRef>
          <a:effectRef idx="1">
            <a:schemeClr val="dk1"/>
          </a:effectRef>
          <a:fontRef idx="minor">
            <a:schemeClr val="tx1"/>
          </a:fontRef>
        </p:style>
      </p:cxnSp>
      <p:cxnSp>
        <p:nvCxnSpPr>
          <p:cNvPr id="118" name="直接连接符 117">
            <a:extLst>
              <a:ext uri="{FF2B5EF4-FFF2-40B4-BE49-F238E27FC236}">
                <a16:creationId xmlns:a16="http://schemas.microsoft.com/office/drawing/2014/main" id="{E46A222F-477F-49B3-973D-9E9DC769F365}"/>
              </a:ext>
            </a:extLst>
          </p:cNvPr>
          <p:cNvCxnSpPr/>
          <p:nvPr/>
        </p:nvCxnSpPr>
        <p:spPr>
          <a:xfrm>
            <a:off x="8314854" y="4700301"/>
            <a:ext cx="0" cy="451320"/>
          </a:xfrm>
          <a:prstGeom prst="line">
            <a:avLst/>
          </a:prstGeom>
        </p:spPr>
        <p:style>
          <a:lnRef idx="2">
            <a:schemeClr val="dk1"/>
          </a:lnRef>
          <a:fillRef idx="0">
            <a:schemeClr val="dk1"/>
          </a:fillRef>
          <a:effectRef idx="1">
            <a:schemeClr val="dk1"/>
          </a:effectRef>
          <a:fontRef idx="minor">
            <a:schemeClr val="tx1"/>
          </a:fontRef>
        </p:style>
      </p:cxnSp>
      <p:cxnSp>
        <p:nvCxnSpPr>
          <p:cNvPr id="119" name="直接连接符 118">
            <a:extLst>
              <a:ext uri="{FF2B5EF4-FFF2-40B4-BE49-F238E27FC236}">
                <a16:creationId xmlns:a16="http://schemas.microsoft.com/office/drawing/2014/main" id="{6489946C-636C-4886-BE80-9C59B2898678}"/>
              </a:ext>
            </a:extLst>
          </p:cNvPr>
          <p:cNvCxnSpPr>
            <a:cxnSpLocks/>
          </p:cNvCxnSpPr>
          <p:nvPr/>
        </p:nvCxnSpPr>
        <p:spPr>
          <a:xfrm flipV="1">
            <a:off x="5415608" y="4919839"/>
            <a:ext cx="4206240" cy="18162"/>
          </a:xfrm>
          <a:prstGeom prst="line">
            <a:avLst/>
          </a:prstGeom>
        </p:spPr>
        <p:style>
          <a:lnRef idx="3">
            <a:schemeClr val="dk1"/>
          </a:lnRef>
          <a:fillRef idx="0">
            <a:schemeClr val="dk1"/>
          </a:fillRef>
          <a:effectRef idx="2">
            <a:schemeClr val="dk1"/>
          </a:effectRef>
          <a:fontRef idx="minor">
            <a:schemeClr val="tx1"/>
          </a:fontRef>
        </p:style>
      </p:cxnSp>
      <p:cxnSp>
        <p:nvCxnSpPr>
          <p:cNvPr id="120" name="直接连接符 119">
            <a:extLst>
              <a:ext uri="{FF2B5EF4-FFF2-40B4-BE49-F238E27FC236}">
                <a16:creationId xmlns:a16="http://schemas.microsoft.com/office/drawing/2014/main" id="{C6F5E8AE-7D3D-4E85-A983-79AE6FCE9FCB}"/>
              </a:ext>
            </a:extLst>
          </p:cNvPr>
          <p:cNvCxnSpPr/>
          <p:nvPr/>
        </p:nvCxnSpPr>
        <p:spPr>
          <a:xfrm>
            <a:off x="8755655" y="4646159"/>
            <a:ext cx="0" cy="559604"/>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121" name="直接连接符 120">
            <a:extLst>
              <a:ext uri="{FF2B5EF4-FFF2-40B4-BE49-F238E27FC236}">
                <a16:creationId xmlns:a16="http://schemas.microsoft.com/office/drawing/2014/main" id="{6D977574-8A3D-4351-8FC3-23148B9D6D41}"/>
              </a:ext>
            </a:extLst>
          </p:cNvPr>
          <p:cNvCxnSpPr/>
          <p:nvPr/>
        </p:nvCxnSpPr>
        <p:spPr>
          <a:xfrm>
            <a:off x="8938134" y="4646159"/>
            <a:ext cx="0" cy="559604"/>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122" name="直接连接符 121">
            <a:extLst>
              <a:ext uri="{FF2B5EF4-FFF2-40B4-BE49-F238E27FC236}">
                <a16:creationId xmlns:a16="http://schemas.microsoft.com/office/drawing/2014/main" id="{94452A14-41A2-4897-A835-320052FE780D}"/>
              </a:ext>
            </a:extLst>
          </p:cNvPr>
          <p:cNvCxnSpPr/>
          <p:nvPr/>
        </p:nvCxnSpPr>
        <p:spPr>
          <a:xfrm>
            <a:off x="9138049" y="4646159"/>
            <a:ext cx="0" cy="559604"/>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123" name="直接连接符 122">
            <a:extLst>
              <a:ext uri="{FF2B5EF4-FFF2-40B4-BE49-F238E27FC236}">
                <a16:creationId xmlns:a16="http://schemas.microsoft.com/office/drawing/2014/main" id="{8DF678FC-FA02-45F8-BBA2-8FCAE39BE3D1}"/>
              </a:ext>
            </a:extLst>
          </p:cNvPr>
          <p:cNvCxnSpPr/>
          <p:nvPr/>
        </p:nvCxnSpPr>
        <p:spPr>
          <a:xfrm>
            <a:off x="9323144" y="4646159"/>
            <a:ext cx="0" cy="559604"/>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128" name="矩形 127">
            <a:extLst>
              <a:ext uri="{FF2B5EF4-FFF2-40B4-BE49-F238E27FC236}">
                <a16:creationId xmlns:a16="http://schemas.microsoft.com/office/drawing/2014/main" id="{150481AB-E0DC-45CE-8EBD-670E69D0E6AC}"/>
              </a:ext>
            </a:extLst>
          </p:cNvPr>
          <p:cNvSpPr/>
          <p:nvPr/>
        </p:nvSpPr>
        <p:spPr>
          <a:xfrm>
            <a:off x="6493106" y="4646159"/>
            <a:ext cx="741947" cy="559604"/>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地物散射</a:t>
            </a:r>
          </a:p>
        </p:txBody>
      </p:sp>
      <p:cxnSp>
        <p:nvCxnSpPr>
          <p:cNvPr id="129" name="直接连接符 128">
            <a:extLst>
              <a:ext uri="{FF2B5EF4-FFF2-40B4-BE49-F238E27FC236}">
                <a16:creationId xmlns:a16="http://schemas.microsoft.com/office/drawing/2014/main" id="{3BA3B44B-A31A-4511-9D1D-3CC349A4BD32}"/>
              </a:ext>
            </a:extLst>
          </p:cNvPr>
          <p:cNvCxnSpPr/>
          <p:nvPr/>
        </p:nvCxnSpPr>
        <p:spPr>
          <a:xfrm>
            <a:off x="7674818" y="4646159"/>
            <a:ext cx="0" cy="559604"/>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130" name="直接连接符 129">
            <a:extLst>
              <a:ext uri="{FF2B5EF4-FFF2-40B4-BE49-F238E27FC236}">
                <a16:creationId xmlns:a16="http://schemas.microsoft.com/office/drawing/2014/main" id="{EE689883-BC59-4F3C-8D72-B342589DEBBC}"/>
              </a:ext>
            </a:extLst>
          </p:cNvPr>
          <p:cNvCxnSpPr/>
          <p:nvPr/>
        </p:nvCxnSpPr>
        <p:spPr>
          <a:xfrm flipH="1">
            <a:off x="7521596" y="4760527"/>
            <a:ext cx="282742" cy="330868"/>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131" name="直接连接符 130">
            <a:extLst>
              <a:ext uri="{FF2B5EF4-FFF2-40B4-BE49-F238E27FC236}">
                <a16:creationId xmlns:a16="http://schemas.microsoft.com/office/drawing/2014/main" id="{9FBE4C55-F991-421F-A196-8A7BCBD5A75C}"/>
              </a:ext>
            </a:extLst>
          </p:cNvPr>
          <p:cNvCxnSpPr>
            <a:cxnSpLocks/>
          </p:cNvCxnSpPr>
          <p:nvPr/>
        </p:nvCxnSpPr>
        <p:spPr>
          <a:xfrm>
            <a:off x="7552118" y="4725970"/>
            <a:ext cx="245399" cy="376054"/>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136" name="直接连接符 135">
            <a:extLst>
              <a:ext uri="{FF2B5EF4-FFF2-40B4-BE49-F238E27FC236}">
                <a16:creationId xmlns:a16="http://schemas.microsoft.com/office/drawing/2014/main" id="{66EDDAC6-6EA7-432B-950A-34CB64DE61C4}"/>
              </a:ext>
            </a:extLst>
          </p:cNvPr>
          <p:cNvCxnSpPr>
            <a:cxnSpLocks/>
          </p:cNvCxnSpPr>
          <p:nvPr/>
        </p:nvCxnSpPr>
        <p:spPr>
          <a:xfrm>
            <a:off x="5279860" y="4827616"/>
            <a:ext cx="513427" cy="285639"/>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137" name="直接连接符 136">
            <a:extLst>
              <a:ext uri="{FF2B5EF4-FFF2-40B4-BE49-F238E27FC236}">
                <a16:creationId xmlns:a16="http://schemas.microsoft.com/office/drawing/2014/main" id="{E8DEE017-3727-43A3-BD5B-E2799865AE46}"/>
              </a:ext>
            </a:extLst>
          </p:cNvPr>
          <p:cNvCxnSpPr>
            <a:cxnSpLocks/>
          </p:cNvCxnSpPr>
          <p:nvPr/>
        </p:nvCxnSpPr>
        <p:spPr>
          <a:xfrm>
            <a:off x="5465044" y="4803413"/>
            <a:ext cx="513427" cy="285639"/>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138" name="直接连接符 137">
            <a:extLst>
              <a:ext uri="{FF2B5EF4-FFF2-40B4-BE49-F238E27FC236}">
                <a16:creationId xmlns:a16="http://schemas.microsoft.com/office/drawing/2014/main" id="{BB33B222-4228-4ACA-B382-AF97494380E5}"/>
              </a:ext>
            </a:extLst>
          </p:cNvPr>
          <p:cNvCxnSpPr>
            <a:cxnSpLocks/>
          </p:cNvCxnSpPr>
          <p:nvPr/>
        </p:nvCxnSpPr>
        <p:spPr>
          <a:xfrm>
            <a:off x="5756869" y="4795181"/>
            <a:ext cx="513427" cy="285639"/>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139" name="直接连接符 138">
            <a:extLst>
              <a:ext uri="{FF2B5EF4-FFF2-40B4-BE49-F238E27FC236}">
                <a16:creationId xmlns:a16="http://schemas.microsoft.com/office/drawing/2014/main" id="{A811687C-3922-4305-BF46-A96A80608F49}"/>
              </a:ext>
            </a:extLst>
          </p:cNvPr>
          <p:cNvCxnSpPr>
            <a:cxnSpLocks/>
          </p:cNvCxnSpPr>
          <p:nvPr/>
        </p:nvCxnSpPr>
        <p:spPr>
          <a:xfrm>
            <a:off x="5947837" y="4787704"/>
            <a:ext cx="513427" cy="285639"/>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151" name="直接连接符 150">
            <a:extLst>
              <a:ext uri="{FF2B5EF4-FFF2-40B4-BE49-F238E27FC236}">
                <a16:creationId xmlns:a16="http://schemas.microsoft.com/office/drawing/2014/main" id="{3BE8B91B-0707-4A45-9C97-6D54E3FF552E}"/>
              </a:ext>
            </a:extLst>
          </p:cNvPr>
          <p:cNvCxnSpPr>
            <a:cxnSpLocks/>
          </p:cNvCxnSpPr>
          <p:nvPr/>
        </p:nvCxnSpPr>
        <p:spPr>
          <a:xfrm flipV="1">
            <a:off x="5415608" y="5867824"/>
            <a:ext cx="4206240" cy="18162"/>
          </a:xfrm>
          <a:prstGeom prst="line">
            <a:avLst/>
          </a:prstGeom>
        </p:spPr>
        <p:style>
          <a:lnRef idx="3">
            <a:schemeClr val="dk1"/>
          </a:lnRef>
          <a:fillRef idx="0">
            <a:schemeClr val="dk1"/>
          </a:fillRef>
          <a:effectRef idx="2">
            <a:schemeClr val="dk1"/>
          </a:effectRef>
          <a:fontRef idx="minor">
            <a:schemeClr val="tx1"/>
          </a:fontRef>
        </p:style>
      </p:cxnSp>
      <p:sp>
        <p:nvSpPr>
          <p:cNvPr id="156" name="矩形 155">
            <a:extLst>
              <a:ext uri="{FF2B5EF4-FFF2-40B4-BE49-F238E27FC236}">
                <a16:creationId xmlns:a16="http://schemas.microsoft.com/office/drawing/2014/main" id="{CBD5106B-B3FE-4C6F-8BBC-4479999D9095}"/>
              </a:ext>
            </a:extLst>
          </p:cNvPr>
          <p:cNvSpPr/>
          <p:nvPr/>
        </p:nvSpPr>
        <p:spPr>
          <a:xfrm>
            <a:off x="6493106" y="5594144"/>
            <a:ext cx="741947" cy="559604"/>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地物散射</a:t>
            </a:r>
          </a:p>
        </p:txBody>
      </p:sp>
      <p:cxnSp>
        <p:nvCxnSpPr>
          <p:cNvPr id="157" name="直接连接符 156">
            <a:extLst>
              <a:ext uri="{FF2B5EF4-FFF2-40B4-BE49-F238E27FC236}">
                <a16:creationId xmlns:a16="http://schemas.microsoft.com/office/drawing/2014/main" id="{E9F92E6C-C58B-4C88-BE5B-A6D6E0B4E590}"/>
              </a:ext>
            </a:extLst>
          </p:cNvPr>
          <p:cNvCxnSpPr/>
          <p:nvPr/>
        </p:nvCxnSpPr>
        <p:spPr>
          <a:xfrm>
            <a:off x="7674818" y="5594144"/>
            <a:ext cx="0" cy="559604"/>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158" name="直接连接符 157">
            <a:extLst>
              <a:ext uri="{FF2B5EF4-FFF2-40B4-BE49-F238E27FC236}">
                <a16:creationId xmlns:a16="http://schemas.microsoft.com/office/drawing/2014/main" id="{153853B1-8513-431A-929B-AB4084DDA7FB}"/>
              </a:ext>
            </a:extLst>
          </p:cNvPr>
          <p:cNvCxnSpPr/>
          <p:nvPr/>
        </p:nvCxnSpPr>
        <p:spPr>
          <a:xfrm flipH="1">
            <a:off x="7521596" y="5708512"/>
            <a:ext cx="282742" cy="330868"/>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159" name="直接连接符 158">
            <a:extLst>
              <a:ext uri="{FF2B5EF4-FFF2-40B4-BE49-F238E27FC236}">
                <a16:creationId xmlns:a16="http://schemas.microsoft.com/office/drawing/2014/main" id="{461D6F89-CDD0-4D30-AF3B-6F99B719BFD4}"/>
              </a:ext>
            </a:extLst>
          </p:cNvPr>
          <p:cNvCxnSpPr>
            <a:cxnSpLocks/>
          </p:cNvCxnSpPr>
          <p:nvPr/>
        </p:nvCxnSpPr>
        <p:spPr>
          <a:xfrm>
            <a:off x="7552118" y="5673955"/>
            <a:ext cx="245399" cy="376054"/>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160" name="直接连接符 159">
            <a:extLst>
              <a:ext uri="{FF2B5EF4-FFF2-40B4-BE49-F238E27FC236}">
                <a16:creationId xmlns:a16="http://schemas.microsoft.com/office/drawing/2014/main" id="{AB9C328F-0F18-4928-98D5-CC17DFEB99B3}"/>
              </a:ext>
            </a:extLst>
          </p:cNvPr>
          <p:cNvCxnSpPr>
            <a:cxnSpLocks/>
          </p:cNvCxnSpPr>
          <p:nvPr/>
        </p:nvCxnSpPr>
        <p:spPr>
          <a:xfrm>
            <a:off x="5279860" y="5775601"/>
            <a:ext cx="513427" cy="285639"/>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161" name="直接连接符 160">
            <a:extLst>
              <a:ext uri="{FF2B5EF4-FFF2-40B4-BE49-F238E27FC236}">
                <a16:creationId xmlns:a16="http://schemas.microsoft.com/office/drawing/2014/main" id="{757DC8A4-F560-4D97-BAD2-70824E211627}"/>
              </a:ext>
            </a:extLst>
          </p:cNvPr>
          <p:cNvCxnSpPr>
            <a:cxnSpLocks/>
          </p:cNvCxnSpPr>
          <p:nvPr/>
        </p:nvCxnSpPr>
        <p:spPr>
          <a:xfrm>
            <a:off x="5465044" y="5751398"/>
            <a:ext cx="513427" cy="285639"/>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162" name="直接连接符 161">
            <a:extLst>
              <a:ext uri="{FF2B5EF4-FFF2-40B4-BE49-F238E27FC236}">
                <a16:creationId xmlns:a16="http://schemas.microsoft.com/office/drawing/2014/main" id="{EFDC72BB-9234-421A-B03A-A31B5D09B3AA}"/>
              </a:ext>
            </a:extLst>
          </p:cNvPr>
          <p:cNvCxnSpPr>
            <a:cxnSpLocks/>
          </p:cNvCxnSpPr>
          <p:nvPr/>
        </p:nvCxnSpPr>
        <p:spPr>
          <a:xfrm>
            <a:off x="5756869" y="5743166"/>
            <a:ext cx="513427" cy="285639"/>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163" name="直接连接符 162">
            <a:extLst>
              <a:ext uri="{FF2B5EF4-FFF2-40B4-BE49-F238E27FC236}">
                <a16:creationId xmlns:a16="http://schemas.microsoft.com/office/drawing/2014/main" id="{4D509436-EE13-4343-870B-4909BC5A75DD}"/>
              </a:ext>
            </a:extLst>
          </p:cNvPr>
          <p:cNvCxnSpPr>
            <a:cxnSpLocks/>
          </p:cNvCxnSpPr>
          <p:nvPr/>
        </p:nvCxnSpPr>
        <p:spPr>
          <a:xfrm>
            <a:off x="5947837" y="5735689"/>
            <a:ext cx="513427" cy="285639"/>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164" name="椭圆 163">
            <a:extLst>
              <a:ext uri="{FF2B5EF4-FFF2-40B4-BE49-F238E27FC236}">
                <a16:creationId xmlns:a16="http://schemas.microsoft.com/office/drawing/2014/main" id="{B8FCC991-82A7-40F7-ADF4-EB9A05185F1E}"/>
              </a:ext>
            </a:extLst>
          </p:cNvPr>
          <p:cNvSpPr/>
          <p:nvPr/>
        </p:nvSpPr>
        <p:spPr>
          <a:xfrm>
            <a:off x="8166252" y="5527260"/>
            <a:ext cx="288757" cy="6918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C711D87B-64DF-411B-9A9B-40E26D7C5A9B}"/>
              </a:ext>
            </a:extLst>
          </p:cNvPr>
          <p:cNvSpPr/>
          <p:nvPr/>
        </p:nvSpPr>
        <p:spPr>
          <a:xfrm>
            <a:off x="8111804" y="5526036"/>
            <a:ext cx="288757" cy="6918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6" name="直接连接符 165">
            <a:extLst>
              <a:ext uri="{FF2B5EF4-FFF2-40B4-BE49-F238E27FC236}">
                <a16:creationId xmlns:a16="http://schemas.microsoft.com/office/drawing/2014/main" id="{71BB2507-4ACF-427C-8803-936950D758A1}"/>
              </a:ext>
            </a:extLst>
          </p:cNvPr>
          <p:cNvCxnSpPr>
            <a:cxnSpLocks/>
          </p:cNvCxnSpPr>
          <p:nvPr/>
        </p:nvCxnSpPr>
        <p:spPr>
          <a:xfrm flipH="1" flipV="1">
            <a:off x="8123017" y="5838152"/>
            <a:ext cx="268847" cy="131404"/>
          </a:xfrm>
          <a:prstGeom prst="line">
            <a:avLst/>
          </a:prstGeom>
        </p:spPr>
        <p:style>
          <a:lnRef idx="2">
            <a:schemeClr val="dk1"/>
          </a:lnRef>
          <a:fillRef idx="0">
            <a:schemeClr val="dk1"/>
          </a:fillRef>
          <a:effectRef idx="1">
            <a:schemeClr val="dk1"/>
          </a:effectRef>
          <a:fontRef idx="minor">
            <a:schemeClr val="tx1"/>
          </a:fontRef>
        </p:style>
      </p:cxnSp>
      <p:cxnSp>
        <p:nvCxnSpPr>
          <p:cNvPr id="167" name="直接连接符 166">
            <a:extLst>
              <a:ext uri="{FF2B5EF4-FFF2-40B4-BE49-F238E27FC236}">
                <a16:creationId xmlns:a16="http://schemas.microsoft.com/office/drawing/2014/main" id="{93D8E061-6F42-44C3-9772-72BB291A4AB6}"/>
              </a:ext>
            </a:extLst>
          </p:cNvPr>
          <p:cNvCxnSpPr>
            <a:cxnSpLocks/>
          </p:cNvCxnSpPr>
          <p:nvPr/>
        </p:nvCxnSpPr>
        <p:spPr>
          <a:xfrm flipH="1" flipV="1">
            <a:off x="8121758" y="5786801"/>
            <a:ext cx="268847" cy="131404"/>
          </a:xfrm>
          <a:prstGeom prst="line">
            <a:avLst/>
          </a:prstGeom>
        </p:spPr>
        <p:style>
          <a:lnRef idx="2">
            <a:schemeClr val="dk1"/>
          </a:lnRef>
          <a:fillRef idx="0">
            <a:schemeClr val="dk1"/>
          </a:fillRef>
          <a:effectRef idx="1">
            <a:schemeClr val="dk1"/>
          </a:effectRef>
          <a:fontRef idx="minor">
            <a:schemeClr val="tx1"/>
          </a:fontRef>
        </p:style>
      </p:cxnSp>
      <p:cxnSp>
        <p:nvCxnSpPr>
          <p:cNvPr id="168" name="直接连接符 167">
            <a:extLst>
              <a:ext uri="{FF2B5EF4-FFF2-40B4-BE49-F238E27FC236}">
                <a16:creationId xmlns:a16="http://schemas.microsoft.com/office/drawing/2014/main" id="{06526C99-B018-44D0-A7EB-56D8491319FC}"/>
              </a:ext>
            </a:extLst>
          </p:cNvPr>
          <p:cNvCxnSpPr>
            <a:cxnSpLocks/>
          </p:cNvCxnSpPr>
          <p:nvPr/>
        </p:nvCxnSpPr>
        <p:spPr>
          <a:xfrm>
            <a:off x="8545671" y="5774214"/>
            <a:ext cx="513427" cy="285639"/>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169" name="直接连接符 168">
            <a:extLst>
              <a:ext uri="{FF2B5EF4-FFF2-40B4-BE49-F238E27FC236}">
                <a16:creationId xmlns:a16="http://schemas.microsoft.com/office/drawing/2014/main" id="{EC37A6BC-66F5-4F6D-95EF-5D7ADEE76706}"/>
              </a:ext>
            </a:extLst>
          </p:cNvPr>
          <p:cNvCxnSpPr>
            <a:cxnSpLocks/>
          </p:cNvCxnSpPr>
          <p:nvPr/>
        </p:nvCxnSpPr>
        <p:spPr>
          <a:xfrm>
            <a:off x="8730855" y="5750011"/>
            <a:ext cx="513427" cy="285639"/>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170" name="直接连接符 169">
            <a:extLst>
              <a:ext uri="{FF2B5EF4-FFF2-40B4-BE49-F238E27FC236}">
                <a16:creationId xmlns:a16="http://schemas.microsoft.com/office/drawing/2014/main" id="{75CF3DE2-F2C0-46EB-B053-5EBA4C6E226A}"/>
              </a:ext>
            </a:extLst>
          </p:cNvPr>
          <p:cNvCxnSpPr>
            <a:cxnSpLocks/>
          </p:cNvCxnSpPr>
          <p:nvPr/>
        </p:nvCxnSpPr>
        <p:spPr>
          <a:xfrm>
            <a:off x="9022680" y="5741779"/>
            <a:ext cx="513427" cy="285639"/>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171" name="直接连接符 170">
            <a:extLst>
              <a:ext uri="{FF2B5EF4-FFF2-40B4-BE49-F238E27FC236}">
                <a16:creationId xmlns:a16="http://schemas.microsoft.com/office/drawing/2014/main" id="{1D0BE9C0-5CBF-418B-B177-F309020834F6}"/>
              </a:ext>
            </a:extLst>
          </p:cNvPr>
          <p:cNvCxnSpPr>
            <a:cxnSpLocks/>
          </p:cNvCxnSpPr>
          <p:nvPr/>
        </p:nvCxnSpPr>
        <p:spPr>
          <a:xfrm>
            <a:off x="9213648" y="5734302"/>
            <a:ext cx="513427" cy="285639"/>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172" name="左大括号 171">
            <a:extLst>
              <a:ext uri="{FF2B5EF4-FFF2-40B4-BE49-F238E27FC236}">
                <a16:creationId xmlns:a16="http://schemas.microsoft.com/office/drawing/2014/main" id="{AE854A13-E2C7-46F4-A5E7-88C8959D26E5}"/>
              </a:ext>
            </a:extLst>
          </p:cNvPr>
          <p:cNvSpPr/>
          <p:nvPr/>
        </p:nvSpPr>
        <p:spPr>
          <a:xfrm>
            <a:off x="5037118" y="4738385"/>
            <a:ext cx="45719" cy="142791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73" name="文本框 172">
            <a:extLst>
              <a:ext uri="{FF2B5EF4-FFF2-40B4-BE49-F238E27FC236}">
                <a16:creationId xmlns:a16="http://schemas.microsoft.com/office/drawing/2014/main" id="{FB8DCD6C-F369-4647-B956-3310E9B69F45}"/>
              </a:ext>
            </a:extLst>
          </p:cNvPr>
          <p:cNvSpPr txBox="1"/>
          <p:nvPr/>
        </p:nvSpPr>
        <p:spPr>
          <a:xfrm>
            <a:off x="9877869" y="4490018"/>
            <a:ext cx="1240934" cy="646331"/>
          </a:xfrm>
          <a:prstGeom prst="rect">
            <a:avLst/>
          </a:prstGeom>
          <a:noFill/>
        </p:spPr>
        <p:txBody>
          <a:bodyPr wrap="square" rtlCol="0">
            <a:spAutoFit/>
          </a:bodyPr>
          <a:lstStyle/>
          <a:p>
            <a:pPr algn="ctr"/>
            <a:r>
              <a:rPr lang="zh-CN" altLang="en-US" dirty="0"/>
              <a:t>竖直接收</a:t>
            </a:r>
            <a:endParaRPr lang="en-US" altLang="zh-CN" dirty="0"/>
          </a:p>
          <a:p>
            <a:pPr algn="ctr"/>
            <a:r>
              <a:rPr lang="en-US" altLang="zh-CN" b="0" i="0" dirty="0">
                <a:effectLst/>
                <a:latin typeface="Gilroy"/>
              </a:rPr>
              <a:t>vertical</a:t>
            </a:r>
            <a:endParaRPr lang="zh-CN" altLang="en-US" dirty="0"/>
          </a:p>
        </p:txBody>
      </p:sp>
      <p:sp>
        <p:nvSpPr>
          <p:cNvPr id="174" name="文本框 173">
            <a:extLst>
              <a:ext uri="{FF2B5EF4-FFF2-40B4-BE49-F238E27FC236}">
                <a16:creationId xmlns:a16="http://schemas.microsoft.com/office/drawing/2014/main" id="{3DF853FE-931A-4BF6-A982-E3CFD61BCBA7}"/>
              </a:ext>
            </a:extLst>
          </p:cNvPr>
          <p:cNvSpPr txBox="1"/>
          <p:nvPr/>
        </p:nvSpPr>
        <p:spPr>
          <a:xfrm>
            <a:off x="9915540" y="5568843"/>
            <a:ext cx="1240934" cy="646331"/>
          </a:xfrm>
          <a:prstGeom prst="rect">
            <a:avLst/>
          </a:prstGeom>
          <a:noFill/>
        </p:spPr>
        <p:txBody>
          <a:bodyPr wrap="square" rtlCol="0">
            <a:spAutoFit/>
          </a:bodyPr>
          <a:lstStyle/>
          <a:p>
            <a:pPr algn="ctr"/>
            <a:r>
              <a:rPr lang="zh-CN" altLang="en-US" dirty="0"/>
              <a:t>水平接收</a:t>
            </a:r>
            <a:endParaRPr lang="en-US" altLang="zh-CN" dirty="0"/>
          </a:p>
          <a:p>
            <a:pPr algn="ctr"/>
            <a:r>
              <a:rPr lang="en-US" altLang="zh-CN" b="0" i="0" dirty="0">
                <a:effectLst/>
                <a:latin typeface="Gilroy"/>
              </a:rPr>
              <a:t>horizontal</a:t>
            </a:r>
            <a:endParaRPr lang="zh-CN" altLang="en-US" dirty="0"/>
          </a:p>
        </p:txBody>
      </p:sp>
      <p:sp>
        <p:nvSpPr>
          <p:cNvPr id="175" name="文本框 174">
            <a:extLst>
              <a:ext uri="{FF2B5EF4-FFF2-40B4-BE49-F238E27FC236}">
                <a16:creationId xmlns:a16="http://schemas.microsoft.com/office/drawing/2014/main" id="{4E282AC1-6757-475C-B8F6-A9923460A7EA}"/>
              </a:ext>
            </a:extLst>
          </p:cNvPr>
          <p:cNvSpPr txBox="1"/>
          <p:nvPr/>
        </p:nvSpPr>
        <p:spPr>
          <a:xfrm>
            <a:off x="11239279" y="4540481"/>
            <a:ext cx="718143" cy="523220"/>
          </a:xfrm>
          <a:prstGeom prst="rect">
            <a:avLst/>
          </a:prstGeom>
          <a:noFill/>
        </p:spPr>
        <p:txBody>
          <a:bodyPr wrap="square" rtlCol="0">
            <a:spAutoFit/>
          </a:bodyPr>
          <a:lstStyle/>
          <a:p>
            <a:r>
              <a:rPr lang="en-US" altLang="zh-CN" sz="2800" b="1" dirty="0"/>
              <a:t>HV</a:t>
            </a:r>
            <a:endParaRPr lang="zh-CN" altLang="en-US" sz="2800" b="1" dirty="0"/>
          </a:p>
        </p:txBody>
      </p:sp>
      <p:sp>
        <p:nvSpPr>
          <p:cNvPr id="176" name="文本框 175">
            <a:extLst>
              <a:ext uri="{FF2B5EF4-FFF2-40B4-BE49-F238E27FC236}">
                <a16:creationId xmlns:a16="http://schemas.microsoft.com/office/drawing/2014/main" id="{8F5EA479-BB4C-419B-861A-5ACE6EDB8B24}"/>
              </a:ext>
            </a:extLst>
          </p:cNvPr>
          <p:cNvSpPr txBox="1"/>
          <p:nvPr/>
        </p:nvSpPr>
        <p:spPr>
          <a:xfrm>
            <a:off x="11244158" y="5594144"/>
            <a:ext cx="718143" cy="523220"/>
          </a:xfrm>
          <a:prstGeom prst="rect">
            <a:avLst/>
          </a:prstGeom>
          <a:noFill/>
        </p:spPr>
        <p:txBody>
          <a:bodyPr wrap="square" rtlCol="0">
            <a:spAutoFit/>
          </a:bodyPr>
          <a:lstStyle/>
          <a:p>
            <a:r>
              <a:rPr lang="en-US" altLang="zh-CN" sz="2800" b="1" dirty="0"/>
              <a:t>HH</a:t>
            </a:r>
            <a:endParaRPr lang="zh-CN" altLang="en-US" sz="2800" b="1" dirty="0"/>
          </a:p>
        </p:txBody>
      </p:sp>
    </p:spTree>
    <p:extLst>
      <p:ext uri="{BB962C8B-B14F-4D97-AF65-F5344CB8AC3E}">
        <p14:creationId xmlns:p14="http://schemas.microsoft.com/office/powerpoint/2010/main" val="2542189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07F0B4C-A187-41AC-B44A-57B7665B14A5}"/>
              </a:ext>
            </a:extLst>
          </p:cNvPr>
          <p:cNvSpPr>
            <a:spLocks noGrp="1"/>
          </p:cNvSpPr>
          <p:nvPr>
            <p:ph type="sldNum" sz="quarter" idx="12"/>
          </p:nvPr>
        </p:nvSpPr>
        <p:spPr/>
        <p:txBody>
          <a:bodyPr/>
          <a:lstStyle/>
          <a:p>
            <a:fld id="{72A5E12F-523A-4D75-95A2-779F57F5D9E2}" type="slidenum">
              <a:rPr lang="zh-CN" altLang="en-US" smtClean="0"/>
              <a:pPr/>
              <a:t>5</a:t>
            </a:fld>
            <a:endParaRPr lang="zh-CN" altLang="en-US"/>
          </a:p>
        </p:txBody>
      </p:sp>
      <p:sp>
        <p:nvSpPr>
          <p:cNvPr id="3" name="文本占位符 2">
            <a:extLst>
              <a:ext uri="{FF2B5EF4-FFF2-40B4-BE49-F238E27FC236}">
                <a16:creationId xmlns:a16="http://schemas.microsoft.com/office/drawing/2014/main" id="{03CF4F49-EDA4-4E18-81E3-C2E9BEF18D75}"/>
              </a:ext>
            </a:extLst>
          </p:cNvPr>
          <p:cNvSpPr>
            <a:spLocks noGrp="1"/>
          </p:cNvSpPr>
          <p:nvPr>
            <p:ph type="body" sz="quarter" idx="13"/>
          </p:nvPr>
        </p:nvSpPr>
        <p:spPr/>
        <p:txBody>
          <a:bodyPr/>
          <a:lstStyle/>
          <a:p>
            <a:r>
              <a:rPr lang="en-US" altLang="zh-CN" dirty="0">
                <a:latin typeface="+mn-lt"/>
              </a:rPr>
              <a:t>SAR</a:t>
            </a:r>
            <a:r>
              <a:rPr lang="zh-CN" altLang="en-US" dirty="0">
                <a:latin typeface="+mn-lt"/>
              </a:rPr>
              <a:t>图像的标注困难</a:t>
            </a:r>
          </a:p>
        </p:txBody>
      </p:sp>
      <p:pic>
        <p:nvPicPr>
          <p:cNvPr id="5" name="图片 4">
            <a:extLst>
              <a:ext uri="{FF2B5EF4-FFF2-40B4-BE49-F238E27FC236}">
                <a16:creationId xmlns:a16="http://schemas.microsoft.com/office/drawing/2014/main" id="{FDB3C3A6-C904-4401-A4F9-0A30453CE86E}"/>
              </a:ext>
            </a:extLst>
          </p:cNvPr>
          <p:cNvPicPr>
            <a:picLocks noChangeAspect="1"/>
          </p:cNvPicPr>
          <p:nvPr/>
        </p:nvPicPr>
        <p:blipFill>
          <a:blip r:embed="rId3"/>
          <a:stretch>
            <a:fillRect/>
          </a:stretch>
        </p:blipFill>
        <p:spPr>
          <a:xfrm>
            <a:off x="739593" y="1811100"/>
            <a:ext cx="4737979" cy="3769913"/>
          </a:xfrm>
          <a:prstGeom prst="rect">
            <a:avLst/>
          </a:prstGeom>
        </p:spPr>
      </p:pic>
      <p:sp>
        <p:nvSpPr>
          <p:cNvPr id="4" name="矩形 3">
            <a:extLst>
              <a:ext uri="{FF2B5EF4-FFF2-40B4-BE49-F238E27FC236}">
                <a16:creationId xmlns:a16="http://schemas.microsoft.com/office/drawing/2014/main" id="{263C7E8C-B03A-4FEC-A26F-A0CED241C256}"/>
              </a:ext>
            </a:extLst>
          </p:cNvPr>
          <p:cNvSpPr/>
          <p:nvPr/>
        </p:nvSpPr>
        <p:spPr>
          <a:xfrm>
            <a:off x="4625094" y="2979174"/>
            <a:ext cx="371660" cy="3834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26ADF0D1-7733-4D4E-80FF-28CB6C970692}"/>
              </a:ext>
            </a:extLst>
          </p:cNvPr>
          <p:cNvPicPr>
            <a:picLocks noChangeAspect="1"/>
          </p:cNvPicPr>
          <p:nvPr/>
        </p:nvPicPr>
        <p:blipFill>
          <a:blip r:embed="rId4"/>
          <a:stretch>
            <a:fillRect/>
          </a:stretch>
        </p:blipFill>
        <p:spPr>
          <a:xfrm>
            <a:off x="6433499" y="1877529"/>
            <a:ext cx="2988568" cy="2970205"/>
          </a:xfrm>
          <a:prstGeom prst="rect">
            <a:avLst/>
          </a:prstGeom>
        </p:spPr>
      </p:pic>
      <p:cxnSp>
        <p:nvCxnSpPr>
          <p:cNvPr id="10" name="直接连接符 9">
            <a:extLst>
              <a:ext uri="{FF2B5EF4-FFF2-40B4-BE49-F238E27FC236}">
                <a16:creationId xmlns:a16="http://schemas.microsoft.com/office/drawing/2014/main" id="{F0621B6D-2F02-4C5E-A02D-D7E30A4DEFF2}"/>
              </a:ext>
            </a:extLst>
          </p:cNvPr>
          <p:cNvCxnSpPr/>
          <p:nvPr/>
        </p:nvCxnSpPr>
        <p:spPr>
          <a:xfrm flipV="1">
            <a:off x="4996754" y="1958586"/>
            <a:ext cx="1474838" cy="1020588"/>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2" name="直接连接符 11">
            <a:extLst>
              <a:ext uri="{FF2B5EF4-FFF2-40B4-BE49-F238E27FC236}">
                <a16:creationId xmlns:a16="http://schemas.microsoft.com/office/drawing/2014/main" id="{83C3531A-6118-4FBA-904E-EA9F08880614}"/>
              </a:ext>
            </a:extLst>
          </p:cNvPr>
          <p:cNvCxnSpPr/>
          <p:nvPr/>
        </p:nvCxnSpPr>
        <p:spPr>
          <a:xfrm>
            <a:off x="4996754" y="3362631"/>
            <a:ext cx="1474838" cy="1421746"/>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3" name="文本框 12">
            <a:extLst>
              <a:ext uri="{FF2B5EF4-FFF2-40B4-BE49-F238E27FC236}">
                <a16:creationId xmlns:a16="http://schemas.microsoft.com/office/drawing/2014/main" id="{A7095E7C-80CA-4CC4-B954-1D6433E3701D}"/>
              </a:ext>
            </a:extLst>
          </p:cNvPr>
          <p:cNvSpPr txBox="1"/>
          <p:nvPr/>
        </p:nvSpPr>
        <p:spPr>
          <a:xfrm>
            <a:off x="6311359" y="4875324"/>
            <a:ext cx="3232847" cy="369332"/>
          </a:xfrm>
          <a:prstGeom prst="rect">
            <a:avLst/>
          </a:prstGeom>
          <a:noFill/>
        </p:spPr>
        <p:txBody>
          <a:bodyPr wrap="square" rtlCol="0">
            <a:spAutoFit/>
          </a:bodyPr>
          <a:lstStyle/>
          <a:p>
            <a:pPr algn="ctr"/>
            <a:r>
              <a:rPr lang="zh-CN" altLang="en-US" dirty="0"/>
              <a:t>只有少量像素有标注</a:t>
            </a:r>
          </a:p>
        </p:txBody>
      </p:sp>
    </p:spTree>
    <p:extLst>
      <p:ext uri="{BB962C8B-B14F-4D97-AF65-F5344CB8AC3E}">
        <p14:creationId xmlns:p14="http://schemas.microsoft.com/office/powerpoint/2010/main" val="792265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BCB42F4-D505-4AD8-BE45-4D9522A98167}"/>
              </a:ext>
            </a:extLst>
          </p:cNvPr>
          <p:cNvGrpSpPr/>
          <p:nvPr/>
        </p:nvGrpSpPr>
        <p:grpSpPr>
          <a:xfrm>
            <a:off x="3655902" y="1775113"/>
            <a:ext cx="4880195" cy="3611202"/>
            <a:chOff x="3655902" y="1775113"/>
            <a:chExt cx="4880195" cy="3611202"/>
          </a:xfrm>
        </p:grpSpPr>
        <p:grpSp>
          <p:nvGrpSpPr>
            <p:cNvPr id="40" name="组合 39">
              <a:extLst>
                <a:ext uri="{FF2B5EF4-FFF2-40B4-BE49-F238E27FC236}">
                  <a16:creationId xmlns:a16="http://schemas.microsoft.com/office/drawing/2014/main" id="{D51BD3CD-495D-442E-B42E-632B1C21B831}"/>
                </a:ext>
              </a:extLst>
            </p:cNvPr>
            <p:cNvGrpSpPr/>
            <p:nvPr/>
          </p:nvGrpSpPr>
          <p:grpSpPr>
            <a:xfrm>
              <a:off x="3655902" y="1775113"/>
              <a:ext cx="4880195" cy="553054"/>
              <a:chOff x="3655902" y="1765588"/>
              <a:chExt cx="4880195" cy="553054"/>
            </a:xfrm>
            <a:solidFill>
              <a:schemeClr val="bg1">
                <a:lumMod val="65000"/>
                <a:alpha val="50000"/>
              </a:schemeClr>
            </a:solidFill>
          </p:grpSpPr>
          <p:grpSp>
            <p:nvGrpSpPr>
              <p:cNvPr id="30" name="Google Shape;863;p65">
                <a:extLst>
                  <a:ext uri="{FF2B5EF4-FFF2-40B4-BE49-F238E27FC236}">
                    <a16:creationId xmlns:a16="http://schemas.microsoft.com/office/drawing/2014/main" id="{0C5BD5F4-47B1-43D4-B631-6CC25BF0AED8}"/>
                  </a:ext>
                </a:extLst>
              </p:cNvPr>
              <p:cNvGrpSpPr>
                <a:grpSpLocks noChangeAspect="1"/>
              </p:cNvGrpSpPr>
              <p:nvPr/>
            </p:nvGrpSpPr>
            <p:grpSpPr>
              <a:xfrm>
                <a:off x="3655902" y="1952115"/>
                <a:ext cx="190147" cy="180000"/>
                <a:chOff x="4660325" y="1866850"/>
                <a:chExt cx="68350" cy="58100"/>
              </a:xfrm>
              <a:grpFill/>
            </p:grpSpPr>
            <p:sp>
              <p:nvSpPr>
                <p:cNvPr id="34" name="Google Shape;864;p65">
                  <a:extLst>
                    <a:ext uri="{FF2B5EF4-FFF2-40B4-BE49-F238E27FC236}">
                      <a16:creationId xmlns:a16="http://schemas.microsoft.com/office/drawing/2014/main" id="{83DA97AF-7353-4BFC-B78A-A2DD0D10E045}"/>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35" name="Google Shape;865;p65">
                  <a:extLst>
                    <a:ext uri="{FF2B5EF4-FFF2-40B4-BE49-F238E27FC236}">
                      <a16:creationId xmlns:a16="http://schemas.microsoft.com/office/drawing/2014/main" id="{7408218B-B1F3-4A04-ACCF-F4EEE5EFFCB4}"/>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31" name="Google Shape;863;p65">
                <a:extLst>
                  <a:ext uri="{FF2B5EF4-FFF2-40B4-BE49-F238E27FC236}">
                    <a16:creationId xmlns:a16="http://schemas.microsoft.com/office/drawing/2014/main" id="{3A398AE0-A1C6-4B72-9661-85E4992C3445}"/>
                  </a:ext>
                </a:extLst>
              </p:cNvPr>
              <p:cNvGrpSpPr>
                <a:grpSpLocks noChangeAspect="1"/>
              </p:cNvGrpSpPr>
              <p:nvPr/>
            </p:nvGrpSpPr>
            <p:grpSpPr>
              <a:xfrm flipH="1">
                <a:off x="8345950" y="1952115"/>
                <a:ext cx="190147" cy="180000"/>
                <a:chOff x="4660325" y="1866850"/>
                <a:chExt cx="68350" cy="58100"/>
              </a:xfrm>
              <a:grpFill/>
            </p:grpSpPr>
            <p:sp>
              <p:nvSpPr>
                <p:cNvPr id="32" name="Google Shape;864;p65">
                  <a:extLst>
                    <a:ext uri="{FF2B5EF4-FFF2-40B4-BE49-F238E27FC236}">
                      <a16:creationId xmlns:a16="http://schemas.microsoft.com/office/drawing/2014/main" id="{8BFFC187-05B0-4B83-A608-FE048CD4E5D3}"/>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33" name="Google Shape;865;p65">
                  <a:extLst>
                    <a:ext uri="{FF2B5EF4-FFF2-40B4-BE49-F238E27FC236}">
                      <a16:creationId xmlns:a16="http://schemas.microsoft.com/office/drawing/2014/main" id="{33F554B8-DDF4-415D-8ED7-D7F027771C8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2" name="矩形: 圆角 1">
                <a:extLst>
                  <a:ext uri="{FF2B5EF4-FFF2-40B4-BE49-F238E27FC236}">
                    <a16:creationId xmlns:a16="http://schemas.microsoft.com/office/drawing/2014/main" id="{AB4277B2-F5E6-41E8-93FF-2620DC02A6F2}"/>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a:solidFill>
                      <a:schemeClr val="tx1">
                        <a:lumMod val="50000"/>
                        <a:lumOff val="50000"/>
                      </a:schemeClr>
                    </a:solidFill>
                    <a:latin typeface="微软雅黑" panose="020B0503020204020204" pitchFamily="34" charset="-122"/>
                    <a:ea typeface="微软雅黑" panose="020B0503020204020204" pitchFamily="34" charset="-122"/>
                    <a:cs typeface="+mn-ea"/>
                  </a:rPr>
                  <a:t>研究背</a:t>
                </a: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景</a:t>
                </a:r>
              </a:p>
            </p:txBody>
          </p:sp>
        </p:grpSp>
        <p:grpSp>
          <p:nvGrpSpPr>
            <p:cNvPr id="41" name="组合 40">
              <a:extLst>
                <a:ext uri="{FF2B5EF4-FFF2-40B4-BE49-F238E27FC236}">
                  <a16:creationId xmlns:a16="http://schemas.microsoft.com/office/drawing/2014/main" id="{93A06545-1BDB-4BEB-8B0D-C48FF5102746}"/>
                </a:ext>
              </a:extLst>
            </p:cNvPr>
            <p:cNvGrpSpPr/>
            <p:nvPr/>
          </p:nvGrpSpPr>
          <p:grpSpPr>
            <a:xfrm>
              <a:off x="3655902" y="4833261"/>
              <a:ext cx="4880195" cy="553054"/>
              <a:chOff x="3655902" y="1765588"/>
              <a:chExt cx="4880195" cy="553054"/>
            </a:xfrm>
            <a:solidFill>
              <a:schemeClr val="bg1">
                <a:lumMod val="65000"/>
                <a:alpha val="50000"/>
              </a:schemeClr>
            </a:solidFill>
          </p:grpSpPr>
          <p:grpSp>
            <p:nvGrpSpPr>
              <p:cNvPr id="42" name="Google Shape;863;p65">
                <a:extLst>
                  <a:ext uri="{FF2B5EF4-FFF2-40B4-BE49-F238E27FC236}">
                    <a16:creationId xmlns:a16="http://schemas.microsoft.com/office/drawing/2014/main" id="{062038D8-6C58-4DD7-BFA5-7BC85A3B5B7A}"/>
                  </a:ext>
                </a:extLst>
              </p:cNvPr>
              <p:cNvGrpSpPr>
                <a:grpSpLocks noChangeAspect="1"/>
              </p:cNvGrpSpPr>
              <p:nvPr/>
            </p:nvGrpSpPr>
            <p:grpSpPr>
              <a:xfrm>
                <a:off x="3655902" y="1952115"/>
                <a:ext cx="190147" cy="180000"/>
                <a:chOff x="4660325" y="1866850"/>
                <a:chExt cx="68350" cy="58100"/>
              </a:xfrm>
              <a:grpFill/>
            </p:grpSpPr>
            <p:sp>
              <p:nvSpPr>
                <p:cNvPr id="47" name="Google Shape;864;p65">
                  <a:extLst>
                    <a:ext uri="{FF2B5EF4-FFF2-40B4-BE49-F238E27FC236}">
                      <a16:creationId xmlns:a16="http://schemas.microsoft.com/office/drawing/2014/main" id="{43B58AC1-D484-4BBA-BCB0-8DEFFFF871F6}"/>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48" name="Google Shape;865;p65">
                  <a:extLst>
                    <a:ext uri="{FF2B5EF4-FFF2-40B4-BE49-F238E27FC236}">
                      <a16:creationId xmlns:a16="http://schemas.microsoft.com/office/drawing/2014/main" id="{11EA5E8A-0E15-4F82-BB30-9D673D09D21C}"/>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43" name="Google Shape;863;p65">
                <a:extLst>
                  <a:ext uri="{FF2B5EF4-FFF2-40B4-BE49-F238E27FC236}">
                    <a16:creationId xmlns:a16="http://schemas.microsoft.com/office/drawing/2014/main" id="{6172B4EA-E82D-46A9-A590-261E717E382C}"/>
                  </a:ext>
                </a:extLst>
              </p:cNvPr>
              <p:cNvGrpSpPr>
                <a:grpSpLocks noChangeAspect="1"/>
              </p:cNvGrpSpPr>
              <p:nvPr/>
            </p:nvGrpSpPr>
            <p:grpSpPr>
              <a:xfrm flipH="1">
                <a:off x="8345950" y="1952115"/>
                <a:ext cx="190147" cy="180000"/>
                <a:chOff x="4660325" y="1866850"/>
                <a:chExt cx="68350" cy="58100"/>
              </a:xfrm>
              <a:grpFill/>
            </p:grpSpPr>
            <p:sp>
              <p:nvSpPr>
                <p:cNvPr id="45" name="Google Shape;864;p65">
                  <a:extLst>
                    <a:ext uri="{FF2B5EF4-FFF2-40B4-BE49-F238E27FC236}">
                      <a16:creationId xmlns:a16="http://schemas.microsoft.com/office/drawing/2014/main" id="{51BBC8D3-38F6-4CA6-9F93-43839EEB9EE9}"/>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46" name="Google Shape;865;p65">
                  <a:extLst>
                    <a:ext uri="{FF2B5EF4-FFF2-40B4-BE49-F238E27FC236}">
                      <a16:creationId xmlns:a16="http://schemas.microsoft.com/office/drawing/2014/main" id="{CD08B401-F2A2-4D37-A950-6771F9180D47}"/>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44" name="矩形: 圆角 43">
                <a:extLst>
                  <a:ext uri="{FF2B5EF4-FFF2-40B4-BE49-F238E27FC236}">
                    <a16:creationId xmlns:a16="http://schemas.microsoft.com/office/drawing/2014/main" id="{345251A9-4A12-4AA4-9F42-EB72D7171FF0}"/>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chemeClr val="tx1">
                        <a:lumMod val="50000"/>
                        <a:lumOff val="50000"/>
                      </a:schemeClr>
                    </a:solidFill>
                    <a:latin typeface="微软雅黑" panose="020B0503020204020204" pitchFamily="34" charset="-122"/>
                    <a:ea typeface="微软雅黑" panose="020B0503020204020204" pitchFamily="34" charset="-122"/>
                    <a:cs typeface="+mn-ea"/>
                  </a:rPr>
                  <a:t>总结</a:t>
                </a:r>
                <a:endPar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grpSp>
        <p:grpSp>
          <p:nvGrpSpPr>
            <p:cNvPr id="49" name="组合 48">
              <a:extLst>
                <a:ext uri="{FF2B5EF4-FFF2-40B4-BE49-F238E27FC236}">
                  <a16:creationId xmlns:a16="http://schemas.microsoft.com/office/drawing/2014/main" id="{7211E3EF-3CD2-4885-B8D6-19889D0555A5}"/>
                </a:ext>
              </a:extLst>
            </p:cNvPr>
            <p:cNvGrpSpPr/>
            <p:nvPr/>
          </p:nvGrpSpPr>
          <p:grpSpPr>
            <a:xfrm>
              <a:off x="3655902" y="2794496"/>
              <a:ext cx="4880195" cy="553054"/>
              <a:chOff x="3655902" y="1765588"/>
              <a:chExt cx="4880195" cy="553054"/>
            </a:xfrm>
          </p:grpSpPr>
          <p:grpSp>
            <p:nvGrpSpPr>
              <p:cNvPr id="50" name="Google Shape;863;p65">
                <a:extLst>
                  <a:ext uri="{FF2B5EF4-FFF2-40B4-BE49-F238E27FC236}">
                    <a16:creationId xmlns:a16="http://schemas.microsoft.com/office/drawing/2014/main" id="{B6D0FC00-85BE-44AC-8473-9F2B9ACFEFCE}"/>
                  </a:ext>
                </a:extLst>
              </p:cNvPr>
              <p:cNvGrpSpPr>
                <a:grpSpLocks noChangeAspect="1"/>
              </p:cNvGrpSpPr>
              <p:nvPr/>
            </p:nvGrpSpPr>
            <p:grpSpPr>
              <a:xfrm>
                <a:off x="3655902" y="1952115"/>
                <a:ext cx="190147" cy="180000"/>
                <a:chOff x="4660325" y="1866850"/>
                <a:chExt cx="68350" cy="58100"/>
              </a:xfrm>
            </p:grpSpPr>
            <p:sp>
              <p:nvSpPr>
                <p:cNvPr id="55" name="Google Shape;864;p65">
                  <a:extLst>
                    <a:ext uri="{FF2B5EF4-FFF2-40B4-BE49-F238E27FC236}">
                      <a16:creationId xmlns:a16="http://schemas.microsoft.com/office/drawing/2014/main" id="{AA8FF36E-A1BD-41F1-837F-22C50C4BEC8F}"/>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 name="Google Shape;865;p65">
                  <a:extLst>
                    <a:ext uri="{FF2B5EF4-FFF2-40B4-BE49-F238E27FC236}">
                      <a16:creationId xmlns:a16="http://schemas.microsoft.com/office/drawing/2014/main" id="{EF98A894-6D76-41AD-8D1F-9ABA94AFB497}"/>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51" name="Google Shape;863;p65">
                <a:extLst>
                  <a:ext uri="{FF2B5EF4-FFF2-40B4-BE49-F238E27FC236}">
                    <a16:creationId xmlns:a16="http://schemas.microsoft.com/office/drawing/2014/main" id="{4C3FD5DC-5813-4680-A5F1-8D6D7D735CD1}"/>
                  </a:ext>
                </a:extLst>
              </p:cNvPr>
              <p:cNvGrpSpPr>
                <a:grpSpLocks noChangeAspect="1"/>
              </p:cNvGrpSpPr>
              <p:nvPr/>
            </p:nvGrpSpPr>
            <p:grpSpPr>
              <a:xfrm flipH="1">
                <a:off x="8345950" y="1952115"/>
                <a:ext cx="190147" cy="180000"/>
                <a:chOff x="4660325" y="1866850"/>
                <a:chExt cx="68350" cy="58100"/>
              </a:xfrm>
            </p:grpSpPr>
            <p:sp>
              <p:nvSpPr>
                <p:cNvPr id="53" name="Google Shape;864;p65">
                  <a:extLst>
                    <a:ext uri="{FF2B5EF4-FFF2-40B4-BE49-F238E27FC236}">
                      <a16:creationId xmlns:a16="http://schemas.microsoft.com/office/drawing/2014/main" id="{BE71189A-468A-4E72-9F2E-330BFCDC74F1}"/>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4" name="Google Shape;865;p65">
                  <a:extLst>
                    <a:ext uri="{FF2B5EF4-FFF2-40B4-BE49-F238E27FC236}">
                      <a16:creationId xmlns:a16="http://schemas.microsoft.com/office/drawing/2014/main" id="{C683ABD6-4A24-417F-9EDE-F9E8CFB654FA}"/>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52" name="矩形: 圆角 51">
                <a:extLst>
                  <a:ext uri="{FF2B5EF4-FFF2-40B4-BE49-F238E27FC236}">
                    <a16:creationId xmlns:a16="http://schemas.microsoft.com/office/drawing/2014/main" id="{E5324993-EAE2-41D6-A54A-F94F77D8A172}"/>
                  </a:ext>
                </a:extLst>
              </p:cNvPr>
              <p:cNvSpPr/>
              <p:nvPr/>
            </p:nvSpPr>
            <p:spPr>
              <a:xfrm>
                <a:off x="4029582" y="1765588"/>
                <a:ext cx="4132835" cy="553054"/>
              </a:xfrm>
              <a:prstGeom prst="roundRect">
                <a:avLst>
                  <a:gd name="adj" fmla="val 17699"/>
                </a:avLst>
              </a:prstGeom>
              <a:noFill/>
              <a:ln w="28575">
                <a:solidFill>
                  <a:srgbClr val="9BAA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a:solidFill>
                      <a:srgbClr val="384331"/>
                    </a:solidFill>
                    <a:latin typeface="微软雅黑" panose="020B0503020204020204" pitchFamily="34" charset="-122"/>
                    <a:ea typeface="微软雅黑" panose="020B0503020204020204" pitchFamily="34" charset="-122"/>
                    <a:cs typeface="+mn-ea"/>
                  </a:rPr>
                  <a:t>技术路</a:t>
                </a:r>
                <a:r>
                  <a:rPr lang="zh-CN" altLang="en-US" sz="2800" b="1">
                    <a:solidFill>
                      <a:srgbClr val="384331"/>
                    </a:solidFill>
                    <a:latin typeface="微软雅黑" panose="020B0503020204020204" pitchFamily="34" charset="-122"/>
                    <a:ea typeface="微软雅黑" panose="020B0503020204020204" pitchFamily="34" charset="-122"/>
                    <a:cs typeface="+mn-ea"/>
                  </a:rPr>
                  <a:t>线</a:t>
                </a:r>
              </a:p>
            </p:txBody>
          </p:sp>
        </p:grpSp>
        <p:grpSp>
          <p:nvGrpSpPr>
            <p:cNvPr id="57" name="组合 56">
              <a:extLst>
                <a:ext uri="{FF2B5EF4-FFF2-40B4-BE49-F238E27FC236}">
                  <a16:creationId xmlns:a16="http://schemas.microsoft.com/office/drawing/2014/main" id="{7AF34D6B-3A32-4D5C-99B2-1F5EFA906A79}"/>
                </a:ext>
              </a:extLst>
            </p:cNvPr>
            <p:cNvGrpSpPr/>
            <p:nvPr/>
          </p:nvGrpSpPr>
          <p:grpSpPr>
            <a:xfrm>
              <a:off x="3655902" y="3813879"/>
              <a:ext cx="4880195" cy="553054"/>
              <a:chOff x="3655902" y="1765588"/>
              <a:chExt cx="4880195" cy="553054"/>
            </a:xfrm>
            <a:solidFill>
              <a:schemeClr val="bg1">
                <a:lumMod val="65000"/>
                <a:alpha val="50000"/>
              </a:schemeClr>
            </a:solidFill>
          </p:grpSpPr>
          <p:grpSp>
            <p:nvGrpSpPr>
              <p:cNvPr id="58" name="Google Shape;863;p65">
                <a:extLst>
                  <a:ext uri="{FF2B5EF4-FFF2-40B4-BE49-F238E27FC236}">
                    <a16:creationId xmlns:a16="http://schemas.microsoft.com/office/drawing/2014/main" id="{61841E0E-60DA-4EB5-9C41-32A1E098356A}"/>
                  </a:ext>
                </a:extLst>
              </p:cNvPr>
              <p:cNvGrpSpPr>
                <a:grpSpLocks noChangeAspect="1"/>
              </p:cNvGrpSpPr>
              <p:nvPr/>
            </p:nvGrpSpPr>
            <p:grpSpPr>
              <a:xfrm>
                <a:off x="3655902" y="1952115"/>
                <a:ext cx="190147" cy="180000"/>
                <a:chOff x="4660325" y="1866850"/>
                <a:chExt cx="68350" cy="58100"/>
              </a:xfrm>
              <a:grpFill/>
            </p:grpSpPr>
            <p:sp>
              <p:nvSpPr>
                <p:cNvPr id="63" name="Google Shape;864;p65">
                  <a:extLst>
                    <a:ext uri="{FF2B5EF4-FFF2-40B4-BE49-F238E27FC236}">
                      <a16:creationId xmlns:a16="http://schemas.microsoft.com/office/drawing/2014/main" id="{D5B9272C-9D24-4DA4-8BCE-B332C738D1F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64" name="Google Shape;865;p65">
                  <a:extLst>
                    <a:ext uri="{FF2B5EF4-FFF2-40B4-BE49-F238E27FC236}">
                      <a16:creationId xmlns:a16="http://schemas.microsoft.com/office/drawing/2014/main" id="{3DB3FDF9-4405-4766-AD27-0F6EE2B87B6B}"/>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59" name="Google Shape;863;p65">
                <a:extLst>
                  <a:ext uri="{FF2B5EF4-FFF2-40B4-BE49-F238E27FC236}">
                    <a16:creationId xmlns:a16="http://schemas.microsoft.com/office/drawing/2014/main" id="{3D838D48-EDEC-49C0-BA55-F914B935B78E}"/>
                  </a:ext>
                </a:extLst>
              </p:cNvPr>
              <p:cNvGrpSpPr>
                <a:grpSpLocks noChangeAspect="1"/>
              </p:cNvGrpSpPr>
              <p:nvPr/>
            </p:nvGrpSpPr>
            <p:grpSpPr>
              <a:xfrm flipH="1">
                <a:off x="8345950" y="1952115"/>
                <a:ext cx="190147" cy="180000"/>
                <a:chOff x="4660325" y="1866850"/>
                <a:chExt cx="68350" cy="58100"/>
              </a:xfrm>
              <a:grpFill/>
            </p:grpSpPr>
            <p:sp>
              <p:nvSpPr>
                <p:cNvPr id="61" name="Google Shape;864;p65">
                  <a:extLst>
                    <a:ext uri="{FF2B5EF4-FFF2-40B4-BE49-F238E27FC236}">
                      <a16:creationId xmlns:a16="http://schemas.microsoft.com/office/drawing/2014/main" id="{DD7C8A5F-4AC8-437D-A12D-0933D958743F}"/>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62" name="Google Shape;865;p65">
                  <a:extLst>
                    <a:ext uri="{FF2B5EF4-FFF2-40B4-BE49-F238E27FC236}">
                      <a16:creationId xmlns:a16="http://schemas.microsoft.com/office/drawing/2014/main" id="{E7ADB537-63DE-4FF4-878E-1203F66AB58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60" name="矩形: 圆角 59">
                <a:extLst>
                  <a:ext uri="{FF2B5EF4-FFF2-40B4-BE49-F238E27FC236}">
                    <a16:creationId xmlns:a16="http://schemas.microsoft.com/office/drawing/2014/main" id="{F2AD1DFC-345F-4BED-A41D-A1F79E77A008}"/>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chemeClr val="tx1">
                        <a:lumMod val="50000"/>
                        <a:lumOff val="50000"/>
                      </a:schemeClr>
                    </a:solidFill>
                    <a:latin typeface="微软雅黑" panose="020B0503020204020204" pitchFamily="34" charset="-122"/>
                    <a:ea typeface="微软雅黑" panose="020B0503020204020204" pitchFamily="34" charset="-122"/>
                    <a:cs typeface="+mn-ea"/>
                  </a:rPr>
                  <a:t>实验结果</a:t>
                </a:r>
                <a:endPar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grpSp>
      </p:grpSp>
      <p:sp>
        <p:nvSpPr>
          <p:cNvPr id="3" name="文本占位符 2">
            <a:extLst>
              <a:ext uri="{FF2B5EF4-FFF2-40B4-BE49-F238E27FC236}">
                <a16:creationId xmlns:a16="http://schemas.microsoft.com/office/drawing/2014/main" id="{30050878-1F4F-4910-8C7E-8D29F613C4E4}"/>
              </a:ext>
            </a:extLst>
          </p:cNvPr>
          <p:cNvSpPr>
            <a:spLocks noGrp="1"/>
          </p:cNvSpPr>
          <p:nvPr>
            <p:ph type="body" sz="quarter" idx="13"/>
          </p:nvPr>
        </p:nvSpPr>
        <p:spPr/>
        <p:txBody>
          <a:bodyPr/>
          <a:lstStyle/>
          <a:p>
            <a:r>
              <a:rPr lang="zh-CN" altLang="en-US"/>
              <a:t>提纲</a:t>
            </a:r>
          </a:p>
        </p:txBody>
      </p:sp>
    </p:spTree>
    <p:extLst>
      <p:ext uri="{BB962C8B-B14F-4D97-AF65-F5344CB8AC3E}">
        <p14:creationId xmlns:p14="http://schemas.microsoft.com/office/powerpoint/2010/main" val="2800211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07F0B4C-A187-41AC-B44A-57B7665B14A5}"/>
              </a:ext>
            </a:extLst>
          </p:cNvPr>
          <p:cNvSpPr>
            <a:spLocks noGrp="1"/>
          </p:cNvSpPr>
          <p:nvPr>
            <p:ph type="sldNum" sz="quarter" idx="12"/>
          </p:nvPr>
        </p:nvSpPr>
        <p:spPr/>
        <p:txBody>
          <a:bodyPr/>
          <a:lstStyle/>
          <a:p>
            <a:fld id="{72A5E12F-523A-4D75-95A2-779F57F5D9E2}" type="slidenum">
              <a:rPr lang="zh-CN" altLang="en-US" smtClean="0"/>
              <a:pPr/>
              <a:t>7</a:t>
            </a:fld>
            <a:endParaRPr lang="zh-CN" altLang="en-US"/>
          </a:p>
        </p:txBody>
      </p:sp>
      <p:sp>
        <p:nvSpPr>
          <p:cNvPr id="3" name="文本占位符 2">
            <a:extLst>
              <a:ext uri="{FF2B5EF4-FFF2-40B4-BE49-F238E27FC236}">
                <a16:creationId xmlns:a16="http://schemas.microsoft.com/office/drawing/2014/main" id="{03CF4F49-EDA4-4E18-81E3-C2E9BEF18D75}"/>
              </a:ext>
            </a:extLst>
          </p:cNvPr>
          <p:cNvSpPr>
            <a:spLocks noGrp="1"/>
          </p:cNvSpPr>
          <p:nvPr>
            <p:ph type="body" sz="quarter" idx="13"/>
          </p:nvPr>
        </p:nvSpPr>
        <p:spPr/>
        <p:txBody>
          <a:bodyPr/>
          <a:lstStyle/>
          <a:p>
            <a:r>
              <a:rPr lang="zh-CN" altLang="en-US" dirty="0"/>
              <a:t>问题与思路</a:t>
            </a:r>
          </a:p>
        </p:txBody>
      </p:sp>
      <p:pic>
        <p:nvPicPr>
          <p:cNvPr id="8" name="图片 7">
            <a:extLst>
              <a:ext uri="{FF2B5EF4-FFF2-40B4-BE49-F238E27FC236}">
                <a16:creationId xmlns:a16="http://schemas.microsoft.com/office/drawing/2014/main" id="{26ADF0D1-7733-4D4E-80FF-28CB6C970692}"/>
              </a:ext>
            </a:extLst>
          </p:cNvPr>
          <p:cNvPicPr>
            <a:picLocks noChangeAspect="1"/>
          </p:cNvPicPr>
          <p:nvPr/>
        </p:nvPicPr>
        <p:blipFill>
          <a:blip r:embed="rId3"/>
          <a:stretch>
            <a:fillRect/>
          </a:stretch>
        </p:blipFill>
        <p:spPr>
          <a:xfrm>
            <a:off x="1727516" y="2308258"/>
            <a:ext cx="2988568" cy="2970205"/>
          </a:xfrm>
          <a:prstGeom prst="rect">
            <a:avLst/>
          </a:prstGeom>
        </p:spPr>
      </p:pic>
      <p:pic>
        <p:nvPicPr>
          <p:cNvPr id="7" name="图片 6">
            <a:extLst>
              <a:ext uri="{FF2B5EF4-FFF2-40B4-BE49-F238E27FC236}">
                <a16:creationId xmlns:a16="http://schemas.microsoft.com/office/drawing/2014/main" id="{E635EAAC-E321-4C00-9CBB-B7C8BBF04C2A}"/>
              </a:ext>
            </a:extLst>
          </p:cNvPr>
          <p:cNvPicPr>
            <a:picLocks noChangeAspect="1"/>
          </p:cNvPicPr>
          <p:nvPr/>
        </p:nvPicPr>
        <p:blipFill>
          <a:blip r:embed="rId4"/>
          <a:stretch>
            <a:fillRect/>
          </a:stretch>
        </p:blipFill>
        <p:spPr>
          <a:xfrm>
            <a:off x="5496228" y="2308258"/>
            <a:ext cx="2463927" cy="2997354"/>
          </a:xfrm>
          <a:prstGeom prst="rect">
            <a:avLst/>
          </a:prstGeom>
        </p:spPr>
      </p:pic>
      <p:sp>
        <p:nvSpPr>
          <p:cNvPr id="9" name="箭头: 右 8">
            <a:extLst>
              <a:ext uri="{FF2B5EF4-FFF2-40B4-BE49-F238E27FC236}">
                <a16:creationId xmlns:a16="http://schemas.microsoft.com/office/drawing/2014/main" id="{24891E40-ABC9-48BB-B614-02E9D54560FD}"/>
              </a:ext>
            </a:extLst>
          </p:cNvPr>
          <p:cNvSpPr/>
          <p:nvPr/>
        </p:nvSpPr>
        <p:spPr>
          <a:xfrm>
            <a:off x="4814883" y="3644703"/>
            <a:ext cx="483747" cy="324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F93174D0-0E75-42CD-ABE3-9E827BDA2F28}"/>
              </a:ext>
            </a:extLst>
          </p:cNvPr>
          <p:cNvSpPr txBox="1"/>
          <p:nvPr/>
        </p:nvSpPr>
        <p:spPr>
          <a:xfrm>
            <a:off x="291114" y="993779"/>
            <a:ext cx="9899625" cy="1227387"/>
          </a:xfrm>
          <a:prstGeom prst="rect">
            <a:avLst/>
          </a:prstGeom>
          <a:noFill/>
        </p:spPr>
        <p:txBody>
          <a:bodyPr wrap="square" rtlCol="0">
            <a:spAutoFit/>
          </a:bodyPr>
          <a:lstStyle/>
          <a:p>
            <a:pPr>
              <a:lnSpc>
                <a:spcPct val="150000"/>
              </a:lnSpc>
            </a:pPr>
            <a:r>
              <a:rPr kumimoji="1" lang="zh-CN" altLang="en-US" sz="2800" b="1" dirty="0">
                <a:latin typeface="微软雅黑" panose="020B0503020204020204" pitchFamily="34" charset="-122"/>
                <a:ea typeface="微软雅黑" panose="020B0503020204020204" pitchFamily="34" charset="-122"/>
                <a:cs typeface="Arial" panose="020B0604020202020204" pitchFamily="34" charset="0"/>
              </a:rPr>
              <a:t>问题</a:t>
            </a:r>
            <a:endParaRPr kumimoji="1" lang="en-US" altLang="zh-CN" sz="2800" b="1"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pPr>
            <a:r>
              <a:rPr kumimoji="1" lang="zh-CN" altLang="en-US" sz="2400" b="1" dirty="0">
                <a:latin typeface="微软雅黑" panose="020B0503020204020204" pitchFamily="34" charset="-122"/>
                <a:ea typeface="微软雅黑" panose="020B0503020204020204" pitchFamily="34" charset="-122"/>
                <a:cs typeface="Arial" panose="020B0604020202020204" pitchFamily="34" charset="0"/>
              </a:rPr>
              <a:t>如何使用只有少量像素有标注的</a:t>
            </a:r>
            <a:r>
              <a:rPr kumimoji="1" lang="en-US" altLang="zh-CN" sz="2400" b="1" dirty="0">
                <a:latin typeface="微软雅黑" panose="020B0503020204020204" pitchFamily="34" charset="-122"/>
                <a:ea typeface="微软雅黑" panose="020B0503020204020204" pitchFamily="34" charset="-122"/>
                <a:cs typeface="Arial" panose="020B0604020202020204" pitchFamily="34" charset="0"/>
              </a:rPr>
              <a:t>SAR</a:t>
            </a:r>
            <a:r>
              <a:rPr kumimoji="1" lang="zh-CN" altLang="en-US" sz="2400" b="1" dirty="0">
                <a:latin typeface="微软雅黑" panose="020B0503020204020204" pitchFamily="34" charset="-122"/>
                <a:ea typeface="微软雅黑" panose="020B0503020204020204" pitchFamily="34" charset="-122"/>
                <a:cs typeface="Arial" panose="020B0604020202020204" pitchFamily="34" charset="0"/>
              </a:rPr>
              <a:t>图像来完成对地物的分类</a:t>
            </a:r>
            <a:endParaRPr kumimoji="1" lang="en-US" altLang="zh-CN" sz="24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文本框 14">
            <a:extLst>
              <a:ext uri="{FF2B5EF4-FFF2-40B4-BE49-F238E27FC236}">
                <a16:creationId xmlns:a16="http://schemas.microsoft.com/office/drawing/2014/main" id="{1CDB089E-78E2-46DA-93F7-93DEA62E83D7}"/>
              </a:ext>
            </a:extLst>
          </p:cNvPr>
          <p:cNvSpPr txBox="1"/>
          <p:nvPr/>
        </p:nvSpPr>
        <p:spPr>
          <a:xfrm>
            <a:off x="291113" y="5305612"/>
            <a:ext cx="9899625" cy="1227387"/>
          </a:xfrm>
          <a:prstGeom prst="rect">
            <a:avLst/>
          </a:prstGeom>
          <a:noFill/>
        </p:spPr>
        <p:txBody>
          <a:bodyPr wrap="square" rtlCol="0">
            <a:spAutoFit/>
          </a:bodyPr>
          <a:lstStyle/>
          <a:p>
            <a:pPr>
              <a:lnSpc>
                <a:spcPct val="150000"/>
              </a:lnSpc>
            </a:pPr>
            <a:r>
              <a:rPr kumimoji="1" lang="zh-CN" altLang="en-US" sz="2800" b="1" dirty="0">
                <a:latin typeface="微软雅黑" panose="020B0503020204020204" pitchFamily="34" charset="-122"/>
                <a:ea typeface="微软雅黑" panose="020B0503020204020204" pitchFamily="34" charset="-122"/>
                <a:cs typeface="Arial" panose="020B0604020202020204" pitchFamily="34" charset="0"/>
              </a:rPr>
              <a:t>思路</a:t>
            </a:r>
            <a:endParaRPr kumimoji="1" lang="en-US" altLang="zh-CN" sz="2800" b="1"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pPr>
            <a:r>
              <a:rPr kumimoji="1" lang="zh-CN" altLang="en-US" sz="2400" b="1" dirty="0">
                <a:latin typeface="微软雅黑" panose="020B0503020204020204" pitchFamily="34" charset="-122"/>
                <a:ea typeface="微软雅黑" panose="020B0503020204020204" pitchFamily="34" charset="-122"/>
                <a:cs typeface="Arial" panose="020B0604020202020204" pitchFamily="34" charset="0"/>
              </a:rPr>
              <a:t>基于随机邻居像素块的深度循环学习极化</a:t>
            </a:r>
            <a:r>
              <a:rPr kumimoji="1" lang="en-US" altLang="zh-CN" sz="2400" b="1" dirty="0">
                <a:latin typeface="微软雅黑" panose="020B0503020204020204" pitchFamily="34" charset="-122"/>
                <a:ea typeface="微软雅黑" panose="020B0503020204020204" pitchFamily="34" charset="-122"/>
                <a:cs typeface="Arial" panose="020B0604020202020204" pitchFamily="34" charset="0"/>
              </a:rPr>
              <a:t>SAR</a:t>
            </a:r>
            <a:r>
              <a:rPr kumimoji="1" lang="zh-CN" altLang="en-US" sz="2400" b="1" dirty="0">
                <a:latin typeface="微软雅黑" panose="020B0503020204020204" pitchFamily="34" charset="-122"/>
                <a:ea typeface="微软雅黑" panose="020B0503020204020204" pitchFamily="34" charset="-122"/>
                <a:cs typeface="Arial" panose="020B0604020202020204" pitchFamily="34" charset="0"/>
              </a:rPr>
              <a:t>图像分类</a:t>
            </a:r>
            <a:endParaRPr kumimoji="1" lang="en-US" altLang="zh-CN" sz="2400" b="1" dirty="0">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665997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3FE8306-9687-4941-B1D1-2D07FEFB4162}"/>
              </a:ext>
            </a:extLst>
          </p:cNvPr>
          <p:cNvSpPr>
            <a:spLocks noGrp="1"/>
          </p:cNvSpPr>
          <p:nvPr>
            <p:ph type="sldNum" sz="quarter" idx="12"/>
          </p:nvPr>
        </p:nvSpPr>
        <p:spPr/>
        <p:txBody>
          <a:bodyPr/>
          <a:lstStyle/>
          <a:p>
            <a:fld id="{72A5E12F-523A-4D75-95A2-779F57F5D9E2}" type="slidenum">
              <a:rPr lang="zh-CN" altLang="en-US" smtClean="0"/>
              <a:pPr/>
              <a:t>8</a:t>
            </a:fld>
            <a:endParaRPr lang="zh-CN" altLang="en-US"/>
          </a:p>
        </p:txBody>
      </p:sp>
      <p:sp>
        <p:nvSpPr>
          <p:cNvPr id="3" name="文本占位符 2">
            <a:extLst>
              <a:ext uri="{FF2B5EF4-FFF2-40B4-BE49-F238E27FC236}">
                <a16:creationId xmlns:a16="http://schemas.microsoft.com/office/drawing/2014/main" id="{66659B1A-4781-4FBC-97EA-F4778FBEF545}"/>
              </a:ext>
            </a:extLst>
          </p:cNvPr>
          <p:cNvSpPr>
            <a:spLocks noGrp="1"/>
          </p:cNvSpPr>
          <p:nvPr>
            <p:ph type="body" sz="quarter" idx="13"/>
          </p:nvPr>
        </p:nvSpPr>
        <p:spPr/>
        <p:txBody>
          <a:bodyPr/>
          <a:lstStyle/>
          <a:p>
            <a:r>
              <a:rPr lang="en-US" altLang="zh-CN"/>
              <a:t>Method Overview</a:t>
            </a:r>
            <a:endParaRPr lang="zh-CN" altLang="en-US"/>
          </a:p>
        </p:txBody>
      </p:sp>
      <p:pic>
        <p:nvPicPr>
          <p:cNvPr id="5" name="图片 4">
            <a:extLst>
              <a:ext uri="{FF2B5EF4-FFF2-40B4-BE49-F238E27FC236}">
                <a16:creationId xmlns:a16="http://schemas.microsoft.com/office/drawing/2014/main" id="{8ACC2CE5-5F6F-4F5E-BC55-496CAFCBDEE5}"/>
              </a:ext>
            </a:extLst>
          </p:cNvPr>
          <p:cNvPicPr>
            <a:picLocks noChangeAspect="1"/>
          </p:cNvPicPr>
          <p:nvPr/>
        </p:nvPicPr>
        <p:blipFill>
          <a:blip r:embed="rId3"/>
          <a:stretch>
            <a:fillRect/>
          </a:stretch>
        </p:blipFill>
        <p:spPr>
          <a:xfrm>
            <a:off x="468095" y="1205625"/>
            <a:ext cx="6173955" cy="5247422"/>
          </a:xfrm>
          <a:prstGeom prst="rect">
            <a:avLst/>
          </a:prstGeom>
        </p:spPr>
      </p:pic>
      <p:pic>
        <p:nvPicPr>
          <p:cNvPr id="7" name="图片 6">
            <a:extLst>
              <a:ext uri="{FF2B5EF4-FFF2-40B4-BE49-F238E27FC236}">
                <a16:creationId xmlns:a16="http://schemas.microsoft.com/office/drawing/2014/main" id="{BDC95DFB-BC1F-4058-8FA2-4AB55D74048D}"/>
              </a:ext>
            </a:extLst>
          </p:cNvPr>
          <p:cNvPicPr>
            <a:picLocks noChangeAspect="1"/>
          </p:cNvPicPr>
          <p:nvPr/>
        </p:nvPicPr>
        <p:blipFill>
          <a:blip r:embed="rId4"/>
          <a:stretch>
            <a:fillRect/>
          </a:stretch>
        </p:blipFill>
        <p:spPr>
          <a:xfrm>
            <a:off x="1102976" y="6399085"/>
            <a:ext cx="1206562" cy="190510"/>
          </a:xfrm>
          <a:prstGeom prst="rect">
            <a:avLst/>
          </a:prstGeom>
        </p:spPr>
      </p:pic>
      <p:sp>
        <p:nvSpPr>
          <p:cNvPr id="8" name="左大括号 7">
            <a:extLst>
              <a:ext uri="{FF2B5EF4-FFF2-40B4-BE49-F238E27FC236}">
                <a16:creationId xmlns:a16="http://schemas.microsoft.com/office/drawing/2014/main" id="{9B1C755E-7287-4A25-A3C3-27D6C80D8011}"/>
              </a:ext>
            </a:extLst>
          </p:cNvPr>
          <p:cNvSpPr/>
          <p:nvPr/>
        </p:nvSpPr>
        <p:spPr>
          <a:xfrm>
            <a:off x="7329949" y="1610524"/>
            <a:ext cx="253672" cy="458969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E783DC4F-2392-44B6-AEC7-C0458FAA43BC}"/>
              </a:ext>
            </a:extLst>
          </p:cNvPr>
          <p:cNvSpPr txBox="1"/>
          <p:nvPr/>
        </p:nvSpPr>
        <p:spPr>
          <a:xfrm>
            <a:off x="7816645" y="1610524"/>
            <a:ext cx="3533714" cy="369332"/>
          </a:xfrm>
          <a:prstGeom prst="rect">
            <a:avLst/>
          </a:prstGeom>
          <a:noFill/>
        </p:spPr>
        <p:txBody>
          <a:bodyPr wrap="square" rtlCol="0">
            <a:spAutoFit/>
          </a:bodyPr>
          <a:lstStyle/>
          <a:p>
            <a:r>
              <a:rPr lang="en-US" altLang="zh-CN" dirty="0"/>
              <a:t>1.</a:t>
            </a:r>
            <a:r>
              <a:rPr lang="zh-CN" altLang="en-US" dirty="0"/>
              <a:t>像素级极化特征向量提取</a:t>
            </a:r>
          </a:p>
        </p:txBody>
      </p:sp>
      <p:sp>
        <p:nvSpPr>
          <p:cNvPr id="10" name="文本框 9">
            <a:extLst>
              <a:ext uri="{FF2B5EF4-FFF2-40B4-BE49-F238E27FC236}">
                <a16:creationId xmlns:a16="http://schemas.microsoft.com/office/drawing/2014/main" id="{723D91F5-3E26-498D-B286-4549EC11EA91}"/>
              </a:ext>
            </a:extLst>
          </p:cNvPr>
          <p:cNvSpPr txBox="1"/>
          <p:nvPr/>
        </p:nvSpPr>
        <p:spPr>
          <a:xfrm>
            <a:off x="7816645" y="2761515"/>
            <a:ext cx="3533714" cy="369332"/>
          </a:xfrm>
          <a:prstGeom prst="rect">
            <a:avLst/>
          </a:prstGeom>
          <a:noFill/>
        </p:spPr>
        <p:txBody>
          <a:bodyPr wrap="square" rtlCol="0">
            <a:spAutoFit/>
          </a:bodyPr>
          <a:lstStyle/>
          <a:p>
            <a:r>
              <a:rPr lang="en-US" altLang="zh-CN" dirty="0"/>
              <a:t>2.</a:t>
            </a:r>
            <a:r>
              <a:rPr lang="zh-CN" altLang="en-US" dirty="0"/>
              <a:t>基于邻域的序列样本构建</a:t>
            </a:r>
          </a:p>
        </p:txBody>
      </p:sp>
      <p:sp>
        <p:nvSpPr>
          <p:cNvPr id="11" name="文本框 10">
            <a:extLst>
              <a:ext uri="{FF2B5EF4-FFF2-40B4-BE49-F238E27FC236}">
                <a16:creationId xmlns:a16="http://schemas.microsoft.com/office/drawing/2014/main" id="{1FFBA753-236E-4D98-A147-E6DC75156207}"/>
              </a:ext>
            </a:extLst>
          </p:cNvPr>
          <p:cNvSpPr txBox="1"/>
          <p:nvPr/>
        </p:nvSpPr>
        <p:spPr>
          <a:xfrm>
            <a:off x="7816645" y="4125152"/>
            <a:ext cx="3533714" cy="369332"/>
          </a:xfrm>
          <a:prstGeom prst="rect">
            <a:avLst/>
          </a:prstGeom>
          <a:noFill/>
        </p:spPr>
        <p:txBody>
          <a:bodyPr wrap="square" rtlCol="0">
            <a:spAutoFit/>
          </a:bodyPr>
          <a:lstStyle/>
          <a:p>
            <a:r>
              <a:rPr lang="en-US" altLang="zh-CN" dirty="0"/>
              <a:t>3.</a:t>
            </a:r>
            <a:r>
              <a:rPr lang="zh-CN" altLang="en-US" dirty="0"/>
              <a:t>基于空间极化特征学习的分类</a:t>
            </a:r>
          </a:p>
        </p:txBody>
      </p:sp>
      <p:sp>
        <p:nvSpPr>
          <p:cNvPr id="12" name="文本框 11">
            <a:extLst>
              <a:ext uri="{FF2B5EF4-FFF2-40B4-BE49-F238E27FC236}">
                <a16:creationId xmlns:a16="http://schemas.microsoft.com/office/drawing/2014/main" id="{575A2544-B699-4D1D-9C18-BA7E8E4E6205}"/>
              </a:ext>
            </a:extLst>
          </p:cNvPr>
          <p:cNvSpPr txBox="1"/>
          <p:nvPr/>
        </p:nvSpPr>
        <p:spPr>
          <a:xfrm>
            <a:off x="7816645" y="5491192"/>
            <a:ext cx="3533714" cy="369332"/>
          </a:xfrm>
          <a:prstGeom prst="rect">
            <a:avLst/>
          </a:prstGeom>
          <a:noFill/>
        </p:spPr>
        <p:txBody>
          <a:bodyPr wrap="square" rtlCol="0">
            <a:spAutoFit/>
          </a:bodyPr>
          <a:lstStyle/>
          <a:p>
            <a:r>
              <a:rPr lang="en-US" altLang="zh-CN" dirty="0"/>
              <a:t>4.</a:t>
            </a:r>
            <a:r>
              <a:rPr lang="zh-CN" altLang="en-US" dirty="0"/>
              <a:t>基于概率图模型的分类优化</a:t>
            </a:r>
          </a:p>
        </p:txBody>
      </p:sp>
    </p:spTree>
    <p:extLst>
      <p:ext uri="{BB962C8B-B14F-4D97-AF65-F5344CB8AC3E}">
        <p14:creationId xmlns:p14="http://schemas.microsoft.com/office/powerpoint/2010/main" val="2664618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07F0B4C-A187-41AC-B44A-57B7665B14A5}"/>
              </a:ext>
            </a:extLst>
          </p:cNvPr>
          <p:cNvSpPr>
            <a:spLocks noGrp="1"/>
          </p:cNvSpPr>
          <p:nvPr>
            <p:ph type="sldNum" sz="quarter" idx="12"/>
          </p:nvPr>
        </p:nvSpPr>
        <p:spPr/>
        <p:txBody>
          <a:bodyPr/>
          <a:lstStyle/>
          <a:p>
            <a:fld id="{72A5E12F-523A-4D75-95A2-779F57F5D9E2}" type="slidenum">
              <a:rPr lang="zh-CN" altLang="en-US" smtClean="0"/>
              <a:pPr/>
              <a:t>9</a:t>
            </a:fld>
            <a:endParaRPr lang="zh-CN" altLang="en-US"/>
          </a:p>
        </p:txBody>
      </p:sp>
      <p:sp>
        <p:nvSpPr>
          <p:cNvPr id="3" name="文本占位符 2">
            <a:extLst>
              <a:ext uri="{FF2B5EF4-FFF2-40B4-BE49-F238E27FC236}">
                <a16:creationId xmlns:a16="http://schemas.microsoft.com/office/drawing/2014/main" id="{03CF4F49-EDA4-4E18-81E3-C2E9BEF18D75}"/>
              </a:ext>
            </a:extLst>
          </p:cNvPr>
          <p:cNvSpPr>
            <a:spLocks noGrp="1"/>
          </p:cNvSpPr>
          <p:nvPr>
            <p:ph type="body" sz="quarter" idx="13"/>
          </p:nvPr>
        </p:nvSpPr>
        <p:spPr/>
        <p:txBody>
          <a:bodyPr/>
          <a:lstStyle/>
          <a:p>
            <a:r>
              <a:rPr lang="zh-CN" altLang="en-US" dirty="0"/>
              <a:t>像素级极化特征向量提取</a:t>
            </a:r>
          </a:p>
        </p:txBody>
      </p:sp>
      <p:graphicFrame>
        <p:nvGraphicFramePr>
          <p:cNvPr id="4" name="表格 4">
            <a:extLst>
              <a:ext uri="{FF2B5EF4-FFF2-40B4-BE49-F238E27FC236}">
                <a16:creationId xmlns:a16="http://schemas.microsoft.com/office/drawing/2014/main" id="{15A39E93-F7BD-4DED-8D45-3C61E78080F7}"/>
              </a:ext>
            </a:extLst>
          </p:cNvPr>
          <p:cNvGraphicFramePr>
            <a:graphicFrameLocks noGrp="1"/>
          </p:cNvGraphicFramePr>
          <p:nvPr>
            <p:extLst>
              <p:ext uri="{D42A27DB-BD31-4B8C-83A1-F6EECF244321}">
                <p14:modId xmlns:p14="http://schemas.microsoft.com/office/powerpoint/2010/main" val="3671726380"/>
              </p:ext>
            </p:extLst>
          </p:nvPr>
        </p:nvGraphicFramePr>
        <p:xfrm>
          <a:off x="1654441" y="2547018"/>
          <a:ext cx="563717" cy="1763964"/>
        </p:xfrm>
        <a:graphic>
          <a:graphicData uri="http://schemas.openxmlformats.org/drawingml/2006/table">
            <a:tbl>
              <a:tblPr firstRow="1" bandRow="1">
                <a:tableStyleId>{5C22544A-7EE6-4342-B048-85BDC9FD1C3A}</a:tableStyleId>
              </a:tblPr>
              <a:tblGrid>
                <a:gridCol w="563717">
                  <a:extLst>
                    <a:ext uri="{9D8B030D-6E8A-4147-A177-3AD203B41FA5}">
                      <a16:colId xmlns:a16="http://schemas.microsoft.com/office/drawing/2014/main" val="3436835373"/>
                    </a:ext>
                  </a:extLst>
                </a:gridCol>
              </a:tblGrid>
              <a:tr h="440991">
                <a:tc>
                  <a:txBody>
                    <a:bodyPr/>
                    <a:lstStyle/>
                    <a:p>
                      <a:pPr marL="0" algn="ctr" defTabSz="914400" rtl="0" eaLnBrk="1" latinLnBrk="0" hangingPunct="1"/>
                      <a:r>
                        <a:rPr lang="en-US" altLang="zh-CN" sz="1800" b="1" kern="1200" dirty="0">
                          <a:solidFill>
                            <a:schemeClr val="tx1"/>
                          </a:solidFill>
                          <a:latin typeface="+mn-lt"/>
                          <a:ea typeface="+mn-ea"/>
                          <a:cs typeface="+mn-cs"/>
                        </a:rPr>
                        <a:t>VV</a:t>
                      </a:r>
                      <a:endParaRPr lang="zh-CN" altLang="en-US"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283936"/>
                  </a:ext>
                </a:extLst>
              </a:tr>
              <a:tr h="440991">
                <a:tc>
                  <a:txBody>
                    <a:bodyPr/>
                    <a:lstStyle/>
                    <a:p>
                      <a:pPr marL="0" algn="ctr" defTabSz="914400" rtl="0" eaLnBrk="1" latinLnBrk="0" hangingPunct="1"/>
                      <a:r>
                        <a:rPr lang="en-US" altLang="zh-CN" sz="1800" b="1" kern="1200" dirty="0">
                          <a:solidFill>
                            <a:schemeClr val="tx1"/>
                          </a:solidFill>
                          <a:latin typeface="+mn-lt"/>
                          <a:ea typeface="+mn-ea"/>
                          <a:cs typeface="+mn-cs"/>
                        </a:rPr>
                        <a:t>VH</a:t>
                      </a:r>
                      <a:endParaRPr lang="zh-CN" altLang="en-US"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7728816"/>
                  </a:ext>
                </a:extLst>
              </a:tr>
              <a:tr h="440991">
                <a:tc>
                  <a:txBody>
                    <a:bodyPr/>
                    <a:lstStyle/>
                    <a:p>
                      <a:pPr marL="0" algn="ctr" defTabSz="914400" rtl="0" eaLnBrk="1" latinLnBrk="0" hangingPunct="1"/>
                      <a:r>
                        <a:rPr lang="en-US" altLang="zh-CN" sz="1800" b="1" kern="1200" dirty="0">
                          <a:solidFill>
                            <a:schemeClr val="tx1"/>
                          </a:solidFill>
                          <a:latin typeface="+mn-lt"/>
                          <a:ea typeface="+mn-ea"/>
                          <a:cs typeface="+mn-cs"/>
                        </a:rPr>
                        <a:t>HV</a:t>
                      </a:r>
                      <a:endParaRPr lang="zh-CN" altLang="en-US"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820450"/>
                  </a:ext>
                </a:extLst>
              </a:tr>
              <a:tr h="440991">
                <a:tc>
                  <a:txBody>
                    <a:bodyPr/>
                    <a:lstStyle/>
                    <a:p>
                      <a:pPr marL="0" algn="ctr" defTabSz="914400" rtl="0" eaLnBrk="1" latinLnBrk="0" hangingPunct="1"/>
                      <a:r>
                        <a:rPr lang="en-US" altLang="zh-CN" sz="1800" b="1" kern="1200" dirty="0">
                          <a:solidFill>
                            <a:schemeClr val="tx1"/>
                          </a:solidFill>
                          <a:latin typeface="+mn-lt"/>
                          <a:ea typeface="+mn-ea"/>
                          <a:cs typeface="+mn-cs"/>
                        </a:rPr>
                        <a:t>HH</a:t>
                      </a:r>
                      <a:endParaRPr lang="zh-CN" altLang="en-US"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3095561"/>
                  </a:ext>
                </a:extLst>
              </a:tr>
            </a:tbl>
          </a:graphicData>
        </a:graphic>
      </p:graphicFrame>
      <p:sp>
        <p:nvSpPr>
          <p:cNvPr id="6" name="矩形 5">
            <a:extLst>
              <a:ext uri="{FF2B5EF4-FFF2-40B4-BE49-F238E27FC236}">
                <a16:creationId xmlns:a16="http://schemas.microsoft.com/office/drawing/2014/main" id="{4ECAEAEF-2EB9-48C7-940B-D7849BC0A20C}"/>
              </a:ext>
            </a:extLst>
          </p:cNvPr>
          <p:cNvSpPr/>
          <p:nvPr/>
        </p:nvSpPr>
        <p:spPr>
          <a:xfrm>
            <a:off x="610351" y="3267000"/>
            <a:ext cx="32400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D5E4BC6C-4224-41FC-9E41-A6CF9DD81A2C}"/>
              </a:ext>
            </a:extLst>
          </p:cNvPr>
          <p:cNvSpPr/>
          <p:nvPr/>
        </p:nvSpPr>
        <p:spPr>
          <a:xfrm>
            <a:off x="1168072" y="3364571"/>
            <a:ext cx="182880" cy="12978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1073967A-5B21-4F2A-9170-AE54BE521F8D}"/>
              </a:ext>
            </a:extLst>
          </p:cNvPr>
          <p:cNvPicPr>
            <a:picLocks noChangeAspect="1"/>
          </p:cNvPicPr>
          <p:nvPr/>
        </p:nvPicPr>
        <p:blipFill>
          <a:blip r:embed="rId3"/>
          <a:stretch>
            <a:fillRect/>
          </a:stretch>
        </p:blipFill>
        <p:spPr>
          <a:xfrm>
            <a:off x="3366555" y="1304027"/>
            <a:ext cx="4981032" cy="4995076"/>
          </a:xfrm>
          <a:prstGeom prst="rect">
            <a:avLst/>
          </a:prstGeom>
        </p:spPr>
      </p:pic>
      <p:sp>
        <p:nvSpPr>
          <p:cNvPr id="20" name="箭头: 右 19">
            <a:extLst>
              <a:ext uri="{FF2B5EF4-FFF2-40B4-BE49-F238E27FC236}">
                <a16:creationId xmlns:a16="http://schemas.microsoft.com/office/drawing/2014/main" id="{C22FA8C1-DCAE-48AD-9996-6A6164C7D665}"/>
              </a:ext>
            </a:extLst>
          </p:cNvPr>
          <p:cNvSpPr/>
          <p:nvPr/>
        </p:nvSpPr>
        <p:spPr>
          <a:xfrm>
            <a:off x="2609476" y="3364571"/>
            <a:ext cx="182880" cy="12978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38DCDF47-F263-4072-BF05-64DD57EDDF98}"/>
              </a:ext>
            </a:extLst>
          </p:cNvPr>
          <p:cNvSpPr/>
          <p:nvPr/>
        </p:nvSpPr>
        <p:spPr>
          <a:xfrm>
            <a:off x="8463629" y="3364107"/>
            <a:ext cx="182880" cy="12978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aphicFrame>
        <p:nvGraphicFramePr>
          <p:cNvPr id="22" name="表格 22">
            <a:extLst>
              <a:ext uri="{FF2B5EF4-FFF2-40B4-BE49-F238E27FC236}">
                <a16:creationId xmlns:a16="http://schemas.microsoft.com/office/drawing/2014/main" id="{CCF5E8CB-4D8C-4599-950C-6715C35F1319}"/>
              </a:ext>
            </a:extLst>
          </p:cNvPr>
          <p:cNvGraphicFramePr>
            <a:graphicFrameLocks noGrp="1"/>
          </p:cNvGraphicFramePr>
          <p:nvPr>
            <p:extLst>
              <p:ext uri="{D42A27DB-BD31-4B8C-83A1-F6EECF244321}">
                <p14:modId xmlns:p14="http://schemas.microsoft.com/office/powerpoint/2010/main" val="789389350"/>
              </p:ext>
            </p:extLst>
          </p:nvPr>
        </p:nvGraphicFramePr>
        <p:xfrm>
          <a:off x="9495984" y="1421689"/>
          <a:ext cx="391336" cy="4450080"/>
        </p:xfrm>
        <a:graphic>
          <a:graphicData uri="http://schemas.openxmlformats.org/drawingml/2006/table">
            <a:tbl>
              <a:tblPr firstRow="1" bandRow="1">
                <a:tableStyleId>{5C22544A-7EE6-4342-B048-85BDC9FD1C3A}</a:tableStyleId>
              </a:tblPr>
              <a:tblGrid>
                <a:gridCol w="391336">
                  <a:extLst>
                    <a:ext uri="{9D8B030D-6E8A-4147-A177-3AD203B41FA5}">
                      <a16:colId xmlns:a16="http://schemas.microsoft.com/office/drawing/2014/main" val="3009874314"/>
                    </a:ext>
                  </a:extLst>
                </a:gridCol>
              </a:tblGrid>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943399545"/>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4188698643"/>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440959723"/>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653586249"/>
                  </a:ext>
                </a:extLst>
              </a:tr>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764509482"/>
                  </a:ext>
                </a:extLst>
              </a:tr>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954210774"/>
                  </a:ext>
                </a:extLst>
              </a:tr>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536814127"/>
                  </a:ext>
                </a:extLst>
              </a:tr>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764912526"/>
                  </a:ext>
                </a:extLst>
              </a:tr>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91180030"/>
                  </a:ext>
                </a:extLst>
              </a:tr>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911561201"/>
                  </a:ext>
                </a:extLst>
              </a:tr>
              <a:tr h="370840">
                <a:tc>
                  <a:txBody>
                    <a:bodyPr/>
                    <a:lstStyle/>
                    <a:p>
                      <a:pPr algn="ctr"/>
                      <a:r>
                        <a:rPr lang="en-US" altLang="zh-CN" b="1" dirty="0"/>
                        <a:t>…</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656094808"/>
                  </a:ext>
                </a:extLst>
              </a:tr>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080410460"/>
                  </a:ext>
                </a:extLst>
              </a:tr>
            </a:tbl>
          </a:graphicData>
        </a:graphic>
      </p:graphicFrame>
      <p:sp>
        <p:nvSpPr>
          <p:cNvPr id="23" name="文本框 22">
            <a:extLst>
              <a:ext uri="{FF2B5EF4-FFF2-40B4-BE49-F238E27FC236}">
                <a16:creationId xmlns:a16="http://schemas.microsoft.com/office/drawing/2014/main" id="{331A2DF8-B8ED-4491-BE80-08D92DCC106D}"/>
              </a:ext>
            </a:extLst>
          </p:cNvPr>
          <p:cNvSpPr txBox="1"/>
          <p:nvPr/>
        </p:nvSpPr>
        <p:spPr>
          <a:xfrm>
            <a:off x="8555069" y="6075653"/>
            <a:ext cx="2737301" cy="307777"/>
          </a:xfrm>
          <a:prstGeom prst="rect">
            <a:avLst/>
          </a:prstGeom>
          <a:noFill/>
        </p:spPr>
        <p:txBody>
          <a:bodyPr wrap="square" rtlCol="0">
            <a:spAutoFit/>
          </a:bodyPr>
          <a:lstStyle/>
          <a:p>
            <a:r>
              <a:rPr lang="en-US" altLang="zh-CN" sz="1400" dirty="0">
                <a:latin typeface="Cambria" panose="02040503050406030204" pitchFamily="18" charset="0"/>
                <a:ea typeface="Cambria" panose="02040503050406030204" pitchFamily="18" charset="0"/>
                <a:cs typeface="Calibri" panose="020F0502020204030204" pitchFamily="34" charset="0"/>
              </a:rPr>
              <a:t>107-D polarimetric feature vector</a:t>
            </a:r>
            <a:endParaRPr lang="zh-CN" altLang="en-US" sz="1400" dirty="0">
              <a:latin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310345625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1096</TotalTime>
  <Words>1640</Words>
  <Application>Microsoft Office PowerPoint</Application>
  <PresentationFormat>宽屏</PresentationFormat>
  <Paragraphs>262</Paragraphs>
  <Slides>23</Slides>
  <Notes>18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23</vt:i4>
      </vt:variant>
    </vt:vector>
  </HeadingPairs>
  <TitlesOfParts>
    <vt:vector size="35" baseType="lpstr">
      <vt:lpstr>Gilroy</vt:lpstr>
      <vt:lpstr>Helvetica Neue</vt:lpstr>
      <vt:lpstr>Open Sans</vt:lpstr>
      <vt:lpstr>等线</vt:lpstr>
      <vt:lpstr>等线 Light</vt:lpstr>
      <vt:lpstr>微软雅黑</vt:lpstr>
      <vt:lpstr>Arial</vt:lpstr>
      <vt:lpstr>Calibri</vt:lpstr>
      <vt:lpstr>Cambria</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 超</dc:creator>
  <cp:lastModifiedBy>陈 超</cp:lastModifiedBy>
  <cp:revision>126</cp:revision>
  <dcterms:created xsi:type="dcterms:W3CDTF">2023-12-19T12:08:14Z</dcterms:created>
  <dcterms:modified xsi:type="dcterms:W3CDTF">2023-12-25T14:42:17Z</dcterms:modified>
</cp:coreProperties>
</file>